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67"/>
  </p:notesMasterIdLst>
  <p:sldIdLst>
    <p:sldId id="256" r:id="rId2"/>
    <p:sldId id="322" r:id="rId3"/>
    <p:sldId id="258" r:id="rId4"/>
    <p:sldId id="259" r:id="rId5"/>
    <p:sldId id="261" r:id="rId6"/>
    <p:sldId id="262" r:id="rId7"/>
    <p:sldId id="275" r:id="rId8"/>
    <p:sldId id="269" r:id="rId9"/>
    <p:sldId id="265" r:id="rId10"/>
    <p:sldId id="264" r:id="rId11"/>
    <p:sldId id="263" r:id="rId12"/>
    <p:sldId id="270" r:id="rId13"/>
    <p:sldId id="271" r:id="rId14"/>
    <p:sldId id="266" r:id="rId15"/>
    <p:sldId id="272" r:id="rId16"/>
    <p:sldId id="273" r:id="rId17"/>
    <p:sldId id="274" r:id="rId18"/>
    <p:sldId id="276" r:id="rId19"/>
    <p:sldId id="268" r:id="rId20"/>
    <p:sldId id="277" r:id="rId21"/>
    <p:sldId id="278" r:id="rId22"/>
    <p:sldId id="279" r:id="rId23"/>
    <p:sldId id="260"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2" r:id="rId57"/>
    <p:sldId id="313" r:id="rId58"/>
    <p:sldId id="314" r:id="rId59"/>
    <p:sldId id="315" r:id="rId60"/>
    <p:sldId id="316" r:id="rId61"/>
    <p:sldId id="317" r:id="rId62"/>
    <p:sldId id="318" r:id="rId63"/>
    <p:sldId id="319" r:id="rId64"/>
    <p:sldId id="320" r:id="rId65"/>
    <p:sldId id="321" r:id="rId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0" d="100"/>
          <a:sy n="70" d="100"/>
        </p:scale>
        <p:origin x="536"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7E05ACD-64E2-448F-8108-5A7C655202AE}" type="doc">
      <dgm:prSet loTypeId="urn:microsoft.com/office/officeart/2005/8/layout/hierarchy1" loCatId="hierarchy" qsTypeId="urn:microsoft.com/office/officeart/2005/8/quickstyle/simple4" qsCatId="simple" csTypeId="urn:microsoft.com/office/officeart/2005/8/colors/accent1_2" csCatId="accent1"/>
      <dgm:spPr/>
      <dgm:t>
        <a:bodyPr/>
        <a:lstStyle/>
        <a:p>
          <a:endParaRPr lang="en-US"/>
        </a:p>
      </dgm:t>
    </dgm:pt>
    <dgm:pt modelId="{045396F2-6AF8-4DC9-86E0-92A92C299401}">
      <dgm:prSet/>
      <dgm:spPr/>
      <dgm:t>
        <a:bodyPr/>
        <a:lstStyle/>
        <a:p>
          <a:r>
            <a:rPr lang="en-US" b="1" dirty="0"/>
            <a:t>Sites</a:t>
          </a:r>
          <a:r>
            <a:rPr lang="en-US" dirty="0"/>
            <a:t>: Sites are not part of the logical hierarchy but are a </a:t>
          </a:r>
          <a:r>
            <a:rPr lang="en-US" b="1" dirty="0"/>
            <a:t>physical</a:t>
          </a:r>
          <a:r>
            <a:rPr lang="en-US" dirty="0"/>
            <a:t> element of AD, used to optimize network traffic within large or geographically dispersed networks.</a:t>
          </a:r>
        </a:p>
      </dgm:t>
    </dgm:pt>
    <dgm:pt modelId="{A12CB19F-4F92-4973-818C-CCAA18BD28FD}" type="parTrans" cxnId="{DF441546-F26F-4906-993E-609BAFA64DF4}">
      <dgm:prSet/>
      <dgm:spPr/>
      <dgm:t>
        <a:bodyPr/>
        <a:lstStyle/>
        <a:p>
          <a:endParaRPr lang="en-US"/>
        </a:p>
      </dgm:t>
    </dgm:pt>
    <dgm:pt modelId="{899092BA-481C-449D-9A07-E9705705BD5F}" type="sibTrans" cxnId="{DF441546-F26F-4906-993E-609BAFA64DF4}">
      <dgm:prSet/>
      <dgm:spPr/>
      <dgm:t>
        <a:bodyPr/>
        <a:lstStyle/>
        <a:p>
          <a:endParaRPr lang="en-US"/>
        </a:p>
      </dgm:t>
    </dgm:pt>
    <dgm:pt modelId="{45DD7DA7-977D-4165-9A6A-AF3AA0B44AEE}">
      <dgm:prSet/>
      <dgm:spPr/>
      <dgm:t>
        <a:bodyPr/>
        <a:lstStyle/>
        <a:p>
          <a:r>
            <a:rPr lang="en-US" b="1"/>
            <a:t>Trusts</a:t>
          </a:r>
          <a:r>
            <a:rPr lang="en-US"/>
            <a:t>: Although not part of the structural hierarchy, </a:t>
          </a:r>
          <a:r>
            <a:rPr lang="en-US" b="1"/>
            <a:t>trusts</a:t>
          </a:r>
          <a:r>
            <a:rPr lang="en-US"/>
            <a:t> connect domains and forests, defining relationships and access permissions.</a:t>
          </a:r>
        </a:p>
      </dgm:t>
    </dgm:pt>
    <dgm:pt modelId="{88486F74-E3BB-4BBC-8CD8-3ADE6C395D8E}" type="parTrans" cxnId="{49CB19E1-DE01-4AD4-8CC9-26A503F33F52}">
      <dgm:prSet/>
      <dgm:spPr/>
      <dgm:t>
        <a:bodyPr/>
        <a:lstStyle/>
        <a:p>
          <a:endParaRPr lang="en-US"/>
        </a:p>
      </dgm:t>
    </dgm:pt>
    <dgm:pt modelId="{9FE8F4CA-8B5B-4F9D-815F-78CE0262E25A}" type="sibTrans" cxnId="{49CB19E1-DE01-4AD4-8CC9-26A503F33F52}">
      <dgm:prSet/>
      <dgm:spPr/>
      <dgm:t>
        <a:bodyPr/>
        <a:lstStyle/>
        <a:p>
          <a:endParaRPr lang="en-US"/>
        </a:p>
      </dgm:t>
    </dgm:pt>
    <dgm:pt modelId="{D5FD8CEA-A2FC-48CE-A080-AF65EBBDEFF5}" type="pres">
      <dgm:prSet presAssocID="{C7E05ACD-64E2-448F-8108-5A7C655202AE}" presName="hierChild1" presStyleCnt="0">
        <dgm:presLayoutVars>
          <dgm:chPref val="1"/>
          <dgm:dir/>
          <dgm:animOne val="branch"/>
          <dgm:animLvl val="lvl"/>
          <dgm:resizeHandles/>
        </dgm:presLayoutVars>
      </dgm:prSet>
      <dgm:spPr/>
    </dgm:pt>
    <dgm:pt modelId="{8A87A512-0A25-427D-876C-B43B4C1A08E8}" type="pres">
      <dgm:prSet presAssocID="{045396F2-6AF8-4DC9-86E0-92A92C299401}" presName="hierRoot1" presStyleCnt="0"/>
      <dgm:spPr/>
    </dgm:pt>
    <dgm:pt modelId="{589F17E6-6B87-4DD1-B3A4-F7CE4F99ED8D}" type="pres">
      <dgm:prSet presAssocID="{045396F2-6AF8-4DC9-86E0-92A92C299401}" presName="composite" presStyleCnt="0"/>
      <dgm:spPr/>
    </dgm:pt>
    <dgm:pt modelId="{E3AC71DA-7FF1-4387-B9FC-31E66F982ADC}" type="pres">
      <dgm:prSet presAssocID="{045396F2-6AF8-4DC9-86E0-92A92C299401}" presName="background" presStyleLbl="node0" presStyleIdx="0" presStyleCnt="2"/>
      <dgm:spPr/>
    </dgm:pt>
    <dgm:pt modelId="{9A507D1C-2384-4812-8AAB-A7E7069E67EE}" type="pres">
      <dgm:prSet presAssocID="{045396F2-6AF8-4DC9-86E0-92A92C299401}" presName="text" presStyleLbl="fgAcc0" presStyleIdx="0" presStyleCnt="2">
        <dgm:presLayoutVars>
          <dgm:chPref val="3"/>
        </dgm:presLayoutVars>
      </dgm:prSet>
      <dgm:spPr/>
    </dgm:pt>
    <dgm:pt modelId="{811001AA-7F32-48C0-ADB7-A2220110F1AF}" type="pres">
      <dgm:prSet presAssocID="{045396F2-6AF8-4DC9-86E0-92A92C299401}" presName="hierChild2" presStyleCnt="0"/>
      <dgm:spPr/>
    </dgm:pt>
    <dgm:pt modelId="{D831E8D9-D8C6-4735-BF5F-27268667B022}" type="pres">
      <dgm:prSet presAssocID="{45DD7DA7-977D-4165-9A6A-AF3AA0B44AEE}" presName="hierRoot1" presStyleCnt="0"/>
      <dgm:spPr/>
    </dgm:pt>
    <dgm:pt modelId="{2207FB06-293D-4FD4-8241-F764DC6C20F2}" type="pres">
      <dgm:prSet presAssocID="{45DD7DA7-977D-4165-9A6A-AF3AA0B44AEE}" presName="composite" presStyleCnt="0"/>
      <dgm:spPr/>
    </dgm:pt>
    <dgm:pt modelId="{0E1561D2-C325-4E8A-AF30-E28FE2452DE9}" type="pres">
      <dgm:prSet presAssocID="{45DD7DA7-977D-4165-9A6A-AF3AA0B44AEE}" presName="background" presStyleLbl="node0" presStyleIdx="1" presStyleCnt="2"/>
      <dgm:spPr/>
    </dgm:pt>
    <dgm:pt modelId="{49727C4F-4DC7-4CD6-AE39-07A55ABF2192}" type="pres">
      <dgm:prSet presAssocID="{45DD7DA7-977D-4165-9A6A-AF3AA0B44AEE}" presName="text" presStyleLbl="fgAcc0" presStyleIdx="1" presStyleCnt="2">
        <dgm:presLayoutVars>
          <dgm:chPref val="3"/>
        </dgm:presLayoutVars>
      </dgm:prSet>
      <dgm:spPr/>
    </dgm:pt>
    <dgm:pt modelId="{920BA4BA-A6A4-495F-979E-6D51325B68FE}" type="pres">
      <dgm:prSet presAssocID="{45DD7DA7-977D-4165-9A6A-AF3AA0B44AEE}" presName="hierChild2" presStyleCnt="0"/>
      <dgm:spPr/>
    </dgm:pt>
  </dgm:ptLst>
  <dgm:cxnLst>
    <dgm:cxn modelId="{AB0D1320-8A23-460E-BA97-C8BED1942B48}" type="presOf" srcId="{C7E05ACD-64E2-448F-8108-5A7C655202AE}" destId="{D5FD8CEA-A2FC-48CE-A080-AF65EBBDEFF5}" srcOrd="0" destOrd="0" presId="urn:microsoft.com/office/officeart/2005/8/layout/hierarchy1"/>
    <dgm:cxn modelId="{E6841C27-E29E-4D3A-B134-7E372171486A}" type="presOf" srcId="{45DD7DA7-977D-4165-9A6A-AF3AA0B44AEE}" destId="{49727C4F-4DC7-4CD6-AE39-07A55ABF2192}" srcOrd="0" destOrd="0" presId="urn:microsoft.com/office/officeart/2005/8/layout/hierarchy1"/>
    <dgm:cxn modelId="{DF441546-F26F-4906-993E-609BAFA64DF4}" srcId="{C7E05ACD-64E2-448F-8108-5A7C655202AE}" destId="{045396F2-6AF8-4DC9-86E0-92A92C299401}" srcOrd="0" destOrd="0" parTransId="{A12CB19F-4F92-4973-818C-CCAA18BD28FD}" sibTransId="{899092BA-481C-449D-9A07-E9705705BD5F}"/>
    <dgm:cxn modelId="{49CB19E1-DE01-4AD4-8CC9-26A503F33F52}" srcId="{C7E05ACD-64E2-448F-8108-5A7C655202AE}" destId="{45DD7DA7-977D-4165-9A6A-AF3AA0B44AEE}" srcOrd="1" destOrd="0" parTransId="{88486F74-E3BB-4BBC-8CD8-3ADE6C395D8E}" sibTransId="{9FE8F4CA-8B5B-4F9D-815F-78CE0262E25A}"/>
    <dgm:cxn modelId="{833F0DE3-8F21-46FE-A5C9-F3CB30916E83}" type="presOf" srcId="{045396F2-6AF8-4DC9-86E0-92A92C299401}" destId="{9A507D1C-2384-4812-8AAB-A7E7069E67EE}" srcOrd="0" destOrd="0" presId="urn:microsoft.com/office/officeart/2005/8/layout/hierarchy1"/>
    <dgm:cxn modelId="{FBBEA98A-C6CA-477D-84D9-CF509B0125C3}" type="presParOf" srcId="{D5FD8CEA-A2FC-48CE-A080-AF65EBBDEFF5}" destId="{8A87A512-0A25-427D-876C-B43B4C1A08E8}" srcOrd="0" destOrd="0" presId="urn:microsoft.com/office/officeart/2005/8/layout/hierarchy1"/>
    <dgm:cxn modelId="{AD2E339C-3A57-425C-92C1-885930752498}" type="presParOf" srcId="{8A87A512-0A25-427D-876C-B43B4C1A08E8}" destId="{589F17E6-6B87-4DD1-B3A4-F7CE4F99ED8D}" srcOrd="0" destOrd="0" presId="urn:microsoft.com/office/officeart/2005/8/layout/hierarchy1"/>
    <dgm:cxn modelId="{23DE8B4F-742F-4F36-97F9-E1560149BED1}" type="presParOf" srcId="{589F17E6-6B87-4DD1-B3A4-F7CE4F99ED8D}" destId="{E3AC71DA-7FF1-4387-B9FC-31E66F982ADC}" srcOrd="0" destOrd="0" presId="urn:microsoft.com/office/officeart/2005/8/layout/hierarchy1"/>
    <dgm:cxn modelId="{E1CD3B54-F530-4E02-B6D3-773A49E91BE0}" type="presParOf" srcId="{589F17E6-6B87-4DD1-B3A4-F7CE4F99ED8D}" destId="{9A507D1C-2384-4812-8AAB-A7E7069E67EE}" srcOrd="1" destOrd="0" presId="urn:microsoft.com/office/officeart/2005/8/layout/hierarchy1"/>
    <dgm:cxn modelId="{70317013-13E6-4F5B-95A7-1732260730C8}" type="presParOf" srcId="{8A87A512-0A25-427D-876C-B43B4C1A08E8}" destId="{811001AA-7F32-48C0-ADB7-A2220110F1AF}" srcOrd="1" destOrd="0" presId="urn:microsoft.com/office/officeart/2005/8/layout/hierarchy1"/>
    <dgm:cxn modelId="{7F5CA128-0D79-4CB8-9EBF-B460DCA85F0C}" type="presParOf" srcId="{D5FD8CEA-A2FC-48CE-A080-AF65EBBDEFF5}" destId="{D831E8D9-D8C6-4735-BF5F-27268667B022}" srcOrd="1" destOrd="0" presId="urn:microsoft.com/office/officeart/2005/8/layout/hierarchy1"/>
    <dgm:cxn modelId="{D63D18F7-AD3D-44FC-A09F-AB11E8A67C57}" type="presParOf" srcId="{D831E8D9-D8C6-4735-BF5F-27268667B022}" destId="{2207FB06-293D-4FD4-8241-F764DC6C20F2}" srcOrd="0" destOrd="0" presId="urn:microsoft.com/office/officeart/2005/8/layout/hierarchy1"/>
    <dgm:cxn modelId="{998DEE11-F244-4365-AF17-8ABF686F455E}" type="presParOf" srcId="{2207FB06-293D-4FD4-8241-F764DC6C20F2}" destId="{0E1561D2-C325-4E8A-AF30-E28FE2452DE9}" srcOrd="0" destOrd="0" presId="urn:microsoft.com/office/officeart/2005/8/layout/hierarchy1"/>
    <dgm:cxn modelId="{EFAB7479-4B26-47D9-85BE-A4ACF1E9CA0B}" type="presParOf" srcId="{2207FB06-293D-4FD4-8241-F764DC6C20F2}" destId="{49727C4F-4DC7-4CD6-AE39-07A55ABF2192}" srcOrd="1" destOrd="0" presId="urn:microsoft.com/office/officeart/2005/8/layout/hierarchy1"/>
    <dgm:cxn modelId="{813ED473-CE36-44EB-86F9-AD86D61C8FEE}" type="presParOf" srcId="{D831E8D9-D8C6-4735-BF5F-27268667B022}" destId="{920BA4BA-A6A4-495F-979E-6D51325B68FE}"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FD68720-C30A-48D2-981F-549513EAFF77}"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77ADAA30-C27A-42F6-98D9-21223903B9F0}">
      <dgm:prSet/>
      <dgm:spPr/>
      <dgm:t>
        <a:bodyPr/>
        <a:lstStyle/>
        <a:p>
          <a:r>
            <a:rPr lang="en-US" b="1"/>
            <a:t>User Login and Initial Request to KDC : </a:t>
          </a:r>
          <a:r>
            <a:rPr lang="en-US"/>
            <a:t>The user logs in and requests authentication from the </a:t>
          </a:r>
          <a:r>
            <a:rPr lang="en-US" b="1"/>
            <a:t>Key Distribution Center (KDC)</a:t>
          </a:r>
          <a:r>
            <a:rPr lang="en-US"/>
            <a:t> by sending their credentials to the </a:t>
          </a:r>
          <a:r>
            <a:rPr lang="en-US" b="1"/>
            <a:t>Authentication Server (AS)</a:t>
          </a:r>
          <a:r>
            <a:rPr lang="en-US"/>
            <a:t>, which is part of the KDC.</a:t>
          </a:r>
        </a:p>
      </dgm:t>
    </dgm:pt>
    <dgm:pt modelId="{201735BD-5C94-43CF-A892-4064E0294E09}" type="parTrans" cxnId="{7BBA5026-E6A6-4E9F-BE34-D4963ADF2986}">
      <dgm:prSet/>
      <dgm:spPr/>
      <dgm:t>
        <a:bodyPr/>
        <a:lstStyle/>
        <a:p>
          <a:endParaRPr lang="en-US"/>
        </a:p>
      </dgm:t>
    </dgm:pt>
    <dgm:pt modelId="{6D93196E-BBA7-4B65-9E37-05F6EF0B95FE}" type="sibTrans" cxnId="{7BBA5026-E6A6-4E9F-BE34-D4963ADF2986}">
      <dgm:prSet/>
      <dgm:spPr/>
      <dgm:t>
        <a:bodyPr/>
        <a:lstStyle/>
        <a:p>
          <a:endParaRPr lang="en-US"/>
        </a:p>
      </dgm:t>
    </dgm:pt>
    <dgm:pt modelId="{645C1B62-E420-428E-8BED-72219E2C451F}">
      <dgm:prSet/>
      <dgm:spPr/>
      <dgm:t>
        <a:bodyPr/>
        <a:lstStyle/>
        <a:p>
          <a:r>
            <a:rPr lang="en-US" b="1"/>
            <a:t>KDC Issues Ticket Granting Ticket (TGT) : </a:t>
          </a:r>
          <a:r>
            <a:rPr lang="en-US"/>
            <a:t>The AS verifies the user's credentials and issues a </a:t>
          </a:r>
          <a:r>
            <a:rPr lang="en-US" b="1"/>
            <a:t>Ticket Granting Ticket (TGT)</a:t>
          </a:r>
          <a:r>
            <a:rPr lang="en-US"/>
            <a:t>. This ticket is encrypted and can only be decrypted by the KDC, ensuring security. The TGT serves as a "master ticket" for obtaining other tickets and is usually valid for a set duration.</a:t>
          </a:r>
        </a:p>
      </dgm:t>
    </dgm:pt>
    <dgm:pt modelId="{B2CE7932-C3C7-4DE4-BB5D-069AD8B48CA5}" type="parTrans" cxnId="{BD8317E0-FF20-40A1-9F8A-CBA95F4B3965}">
      <dgm:prSet/>
      <dgm:spPr/>
      <dgm:t>
        <a:bodyPr/>
        <a:lstStyle/>
        <a:p>
          <a:endParaRPr lang="en-US"/>
        </a:p>
      </dgm:t>
    </dgm:pt>
    <dgm:pt modelId="{2631B61D-120C-4E50-BE57-CB7EF2976BCC}" type="sibTrans" cxnId="{BD8317E0-FF20-40A1-9F8A-CBA95F4B3965}">
      <dgm:prSet/>
      <dgm:spPr/>
      <dgm:t>
        <a:bodyPr/>
        <a:lstStyle/>
        <a:p>
          <a:endParaRPr lang="en-US"/>
        </a:p>
      </dgm:t>
    </dgm:pt>
    <dgm:pt modelId="{CA2DFD04-F793-40B8-A942-9646887F2F4F}">
      <dgm:prSet/>
      <dgm:spPr/>
      <dgm:t>
        <a:bodyPr/>
        <a:lstStyle/>
        <a:p>
          <a:r>
            <a:rPr lang="en-US" b="1"/>
            <a:t>TGT Request to the Ticket Granting Server (TGS):</a:t>
          </a:r>
          <a:r>
            <a:rPr lang="en-US"/>
            <a:t>When the user attempts to access a specific service (like a file server), they use the TGT to request a </a:t>
          </a:r>
          <a:r>
            <a:rPr lang="en-US" b="1"/>
            <a:t>Service Ticket</a:t>
          </a:r>
          <a:r>
            <a:rPr lang="en-US"/>
            <a:t> from the </a:t>
          </a:r>
          <a:r>
            <a:rPr lang="en-US" b="1"/>
            <a:t>Ticket Granting Server (TGS)</a:t>
          </a:r>
          <a:r>
            <a:rPr lang="en-US"/>
            <a:t>, also part of the KDC.</a:t>
          </a:r>
        </a:p>
      </dgm:t>
    </dgm:pt>
    <dgm:pt modelId="{5CFEC68F-0D0C-4BAC-84A0-6FCF359BB1E0}" type="parTrans" cxnId="{C5E9C10A-7C5C-448F-B500-DA445D55ECD0}">
      <dgm:prSet/>
      <dgm:spPr/>
      <dgm:t>
        <a:bodyPr/>
        <a:lstStyle/>
        <a:p>
          <a:endParaRPr lang="en-US"/>
        </a:p>
      </dgm:t>
    </dgm:pt>
    <dgm:pt modelId="{9472E116-BB13-4A2E-B435-571F8A67FA8B}" type="sibTrans" cxnId="{C5E9C10A-7C5C-448F-B500-DA445D55ECD0}">
      <dgm:prSet/>
      <dgm:spPr/>
      <dgm:t>
        <a:bodyPr/>
        <a:lstStyle/>
        <a:p>
          <a:endParaRPr lang="en-US"/>
        </a:p>
      </dgm:t>
    </dgm:pt>
    <dgm:pt modelId="{539CD249-D7B3-4AEE-B9B2-F2E6CE665895}">
      <dgm:prSet/>
      <dgm:spPr/>
      <dgm:t>
        <a:bodyPr/>
        <a:lstStyle/>
        <a:p>
          <a:r>
            <a:rPr lang="en-US" b="1"/>
            <a:t>TGS Issues Service Ticket (ST):</a:t>
          </a:r>
          <a:r>
            <a:rPr lang="en-US"/>
            <a:t>The TGS validates the TGT and issues a </a:t>
          </a:r>
          <a:r>
            <a:rPr lang="en-US" b="1"/>
            <a:t>Service Ticket (ST)</a:t>
          </a:r>
          <a:r>
            <a:rPr lang="en-US"/>
            <a:t> specific to the requested service. This ticket includes the user’s identity and access permissions and is encrypted with the service’s key.</a:t>
          </a:r>
        </a:p>
      </dgm:t>
    </dgm:pt>
    <dgm:pt modelId="{E949319D-ECE0-4C44-982F-EE3243FA4277}" type="parTrans" cxnId="{E99D85A3-2C4F-4E20-B91D-36B6FA5FA129}">
      <dgm:prSet/>
      <dgm:spPr/>
      <dgm:t>
        <a:bodyPr/>
        <a:lstStyle/>
        <a:p>
          <a:endParaRPr lang="en-US"/>
        </a:p>
      </dgm:t>
    </dgm:pt>
    <dgm:pt modelId="{C2FF665C-DB8C-43B9-9D4D-2C8559FB54C0}" type="sibTrans" cxnId="{E99D85A3-2C4F-4E20-B91D-36B6FA5FA129}">
      <dgm:prSet/>
      <dgm:spPr/>
      <dgm:t>
        <a:bodyPr/>
        <a:lstStyle/>
        <a:p>
          <a:endParaRPr lang="en-US"/>
        </a:p>
      </dgm:t>
    </dgm:pt>
    <dgm:pt modelId="{1FF6E7C9-2B15-4221-8A11-A8398D7CD99E}">
      <dgm:prSet/>
      <dgm:spPr/>
      <dgm:t>
        <a:bodyPr/>
        <a:lstStyle/>
        <a:p>
          <a:r>
            <a:rPr lang="en-US" b="1"/>
            <a:t>User Accesses the Service Using the Service Ticket:</a:t>
          </a:r>
          <a:r>
            <a:rPr lang="en-US"/>
            <a:t>The user presents the ST to the target service. The service decrypts the ST, verifies the user's identity, and grants access based on the permissions included in the ticket.</a:t>
          </a:r>
        </a:p>
      </dgm:t>
    </dgm:pt>
    <dgm:pt modelId="{3D093062-8725-4D63-8AE8-80058D5B8C8E}" type="parTrans" cxnId="{15D9585C-D862-4C55-82E1-E068B043A9A6}">
      <dgm:prSet/>
      <dgm:spPr/>
      <dgm:t>
        <a:bodyPr/>
        <a:lstStyle/>
        <a:p>
          <a:endParaRPr lang="en-US"/>
        </a:p>
      </dgm:t>
    </dgm:pt>
    <dgm:pt modelId="{C221E885-35B1-4186-A185-9F38349EE2F3}" type="sibTrans" cxnId="{15D9585C-D862-4C55-82E1-E068B043A9A6}">
      <dgm:prSet/>
      <dgm:spPr/>
      <dgm:t>
        <a:bodyPr/>
        <a:lstStyle/>
        <a:p>
          <a:endParaRPr lang="en-US"/>
        </a:p>
      </dgm:t>
    </dgm:pt>
    <dgm:pt modelId="{53900B61-B6A4-42ED-B742-EF932558DF52}" type="pres">
      <dgm:prSet presAssocID="{6FD68720-C30A-48D2-981F-549513EAFF77}" presName="linear" presStyleCnt="0">
        <dgm:presLayoutVars>
          <dgm:animLvl val="lvl"/>
          <dgm:resizeHandles val="exact"/>
        </dgm:presLayoutVars>
      </dgm:prSet>
      <dgm:spPr/>
    </dgm:pt>
    <dgm:pt modelId="{CF43E692-1C57-496C-A6C2-C2679F7F840F}" type="pres">
      <dgm:prSet presAssocID="{77ADAA30-C27A-42F6-98D9-21223903B9F0}" presName="parentText" presStyleLbl="node1" presStyleIdx="0" presStyleCnt="5">
        <dgm:presLayoutVars>
          <dgm:chMax val="0"/>
          <dgm:bulletEnabled val="1"/>
        </dgm:presLayoutVars>
      </dgm:prSet>
      <dgm:spPr/>
    </dgm:pt>
    <dgm:pt modelId="{C5F1C1FF-3AC9-4298-9B8B-2C05C7808BB5}" type="pres">
      <dgm:prSet presAssocID="{6D93196E-BBA7-4B65-9E37-05F6EF0B95FE}" presName="spacer" presStyleCnt="0"/>
      <dgm:spPr/>
    </dgm:pt>
    <dgm:pt modelId="{735F7CE2-8D6A-409D-8174-9EBF5FBC1961}" type="pres">
      <dgm:prSet presAssocID="{645C1B62-E420-428E-8BED-72219E2C451F}" presName="parentText" presStyleLbl="node1" presStyleIdx="1" presStyleCnt="5">
        <dgm:presLayoutVars>
          <dgm:chMax val="0"/>
          <dgm:bulletEnabled val="1"/>
        </dgm:presLayoutVars>
      </dgm:prSet>
      <dgm:spPr/>
    </dgm:pt>
    <dgm:pt modelId="{EE431883-6717-4AFD-8DE0-05DA12706500}" type="pres">
      <dgm:prSet presAssocID="{2631B61D-120C-4E50-BE57-CB7EF2976BCC}" presName="spacer" presStyleCnt="0"/>
      <dgm:spPr/>
    </dgm:pt>
    <dgm:pt modelId="{0D526770-8CA2-460F-B3E0-3B77A7ACD9A3}" type="pres">
      <dgm:prSet presAssocID="{CA2DFD04-F793-40B8-A942-9646887F2F4F}" presName="parentText" presStyleLbl="node1" presStyleIdx="2" presStyleCnt="5">
        <dgm:presLayoutVars>
          <dgm:chMax val="0"/>
          <dgm:bulletEnabled val="1"/>
        </dgm:presLayoutVars>
      </dgm:prSet>
      <dgm:spPr/>
    </dgm:pt>
    <dgm:pt modelId="{63287328-2C2B-4D0C-995D-EE84307B141F}" type="pres">
      <dgm:prSet presAssocID="{9472E116-BB13-4A2E-B435-571F8A67FA8B}" presName="spacer" presStyleCnt="0"/>
      <dgm:spPr/>
    </dgm:pt>
    <dgm:pt modelId="{6535F7CA-999A-4855-8650-D9D0FCECF8BC}" type="pres">
      <dgm:prSet presAssocID="{539CD249-D7B3-4AEE-B9B2-F2E6CE665895}" presName="parentText" presStyleLbl="node1" presStyleIdx="3" presStyleCnt="5">
        <dgm:presLayoutVars>
          <dgm:chMax val="0"/>
          <dgm:bulletEnabled val="1"/>
        </dgm:presLayoutVars>
      </dgm:prSet>
      <dgm:spPr/>
    </dgm:pt>
    <dgm:pt modelId="{E660C486-984C-4C5F-9B18-FC658608350B}" type="pres">
      <dgm:prSet presAssocID="{C2FF665C-DB8C-43B9-9D4D-2C8559FB54C0}" presName="spacer" presStyleCnt="0"/>
      <dgm:spPr/>
    </dgm:pt>
    <dgm:pt modelId="{D6B443E7-A8C4-4C90-8303-98EAA45E9BFB}" type="pres">
      <dgm:prSet presAssocID="{1FF6E7C9-2B15-4221-8A11-A8398D7CD99E}" presName="parentText" presStyleLbl="node1" presStyleIdx="4" presStyleCnt="5">
        <dgm:presLayoutVars>
          <dgm:chMax val="0"/>
          <dgm:bulletEnabled val="1"/>
        </dgm:presLayoutVars>
      </dgm:prSet>
      <dgm:spPr/>
    </dgm:pt>
  </dgm:ptLst>
  <dgm:cxnLst>
    <dgm:cxn modelId="{C5E9C10A-7C5C-448F-B500-DA445D55ECD0}" srcId="{6FD68720-C30A-48D2-981F-549513EAFF77}" destId="{CA2DFD04-F793-40B8-A942-9646887F2F4F}" srcOrd="2" destOrd="0" parTransId="{5CFEC68F-0D0C-4BAC-84A0-6FCF359BB1E0}" sibTransId="{9472E116-BB13-4A2E-B435-571F8A67FA8B}"/>
    <dgm:cxn modelId="{BF41D818-3554-4D42-A909-58718E5143E7}" type="presOf" srcId="{1FF6E7C9-2B15-4221-8A11-A8398D7CD99E}" destId="{D6B443E7-A8C4-4C90-8303-98EAA45E9BFB}" srcOrd="0" destOrd="0" presId="urn:microsoft.com/office/officeart/2005/8/layout/vList2"/>
    <dgm:cxn modelId="{8866B01E-6F47-42F4-864B-6FEB527C66EC}" type="presOf" srcId="{539CD249-D7B3-4AEE-B9B2-F2E6CE665895}" destId="{6535F7CA-999A-4855-8650-D9D0FCECF8BC}" srcOrd="0" destOrd="0" presId="urn:microsoft.com/office/officeart/2005/8/layout/vList2"/>
    <dgm:cxn modelId="{7BBA5026-E6A6-4E9F-BE34-D4963ADF2986}" srcId="{6FD68720-C30A-48D2-981F-549513EAFF77}" destId="{77ADAA30-C27A-42F6-98D9-21223903B9F0}" srcOrd="0" destOrd="0" parTransId="{201735BD-5C94-43CF-A892-4064E0294E09}" sibTransId="{6D93196E-BBA7-4B65-9E37-05F6EF0B95FE}"/>
    <dgm:cxn modelId="{A36B5D28-2EF1-4D8E-ADBB-304A6A19B42F}" type="presOf" srcId="{645C1B62-E420-428E-8BED-72219E2C451F}" destId="{735F7CE2-8D6A-409D-8174-9EBF5FBC1961}" srcOrd="0" destOrd="0" presId="urn:microsoft.com/office/officeart/2005/8/layout/vList2"/>
    <dgm:cxn modelId="{4371512A-045A-4CA5-AB9E-744A5B44F8C7}" type="presOf" srcId="{77ADAA30-C27A-42F6-98D9-21223903B9F0}" destId="{CF43E692-1C57-496C-A6C2-C2679F7F840F}" srcOrd="0" destOrd="0" presId="urn:microsoft.com/office/officeart/2005/8/layout/vList2"/>
    <dgm:cxn modelId="{15D9585C-D862-4C55-82E1-E068B043A9A6}" srcId="{6FD68720-C30A-48D2-981F-549513EAFF77}" destId="{1FF6E7C9-2B15-4221-8A11-A8398D7CD99E}" srcOrd="4" destOrd="0" parTransId="{3D093062-8725-4D63-8AE8-80058D5B8C8E}" sibTransId="{C221E885-35B1-4186-A185-9F38349EE2F3}"/>
    <dgm:cxn modelId="{E99D85A3-2C4F-4E20-B91D-36B6FA5FA129}" srcId="{6FD68720-C30A-48D2-981F-549513EAFF77}" destId="{539CD249-D7B3-4AEE-B9B2-F2E6CE665895}" srcOrd="3" destOrd="0" parTransId="{E949319D-ECE0-4C44-982F-EE3243FA4277}" sibTransId="{C2FF665C-DB8C-43B9-9D4D-2C8559FB54C0}"/>
    <dgm:cxn modelId="{F5F426B2-FB49-4DB2-9B88-C97F3B66167F}" type="presOf" srcId="{6FD68720-C30A-48D2-981F-549513EAFF77}" destId="{53900B61-B6A4-42ED-B742-EF932558DF52}" srcOrd="0" destOrd="0" presId="urn:microsoft.com/office/officeart/2005/8/layout/vList2"/>
    <dgm:cxn modelId="{6474E9B8-8E33-4C59-AEA4-ABC2ABCFAF95}" type="presOf" srcId="{CA2DFD04-F793-40B8-A942-9646887F2F4F}" destId="{0D526770-8CA2-460F-B3E0-3B77A7ACD9A3}" srcOrd="0" destOrd="0" presId="urn:microsoft.com/office/officeart/2005/8/layout/vList2"/>
    <dgm:cxn modelId="{BD8317E0-FF20-40A1-9F8A-CBA95F4B3965}" srcId="{6FD68720-C30A-48D2-981F-549513EAFF77}" destId="{645C1B62-E420-428E-8BED-72219E2C451F}" srcOrd="1" destOrd="0" parTransId="{B2CE7932-C3C7-4DE4-BB5D-069AD8B48CA5}" sibTransId="{2631B61D-120C-4E50-BE57-CB7EF2976BCC}"/>
    <dgm:cxn modelId="{91E8E979-75B4-4DAA-9760-B261748DFC96}" type="presParOf" srcId="{53900B61-B6A4-42ED-B742-EF932558DF52}" destId="{CF43E692-1C57-496C-A6C2-C2679F7F840F}" srcOrd="0" destOrd="0" presId="urn:microsoft.com/office/officeart/2005/8/layout/vList2"/>
    <dgm:cxn modelId="{2CB9EBFD-6517-4E94-9B63-71E1435EA050}" type="presParOf" srcId="{53900B61-B6A4-42ED-B742-EF932558DF52}" destId="{C5F1C1FF-3AC9-4298-9B8B-2C05C7808BB5}" srcOrd="1" destOrd="0" presId="urn:microsoft.com/office/officeart/2005/8/layout/vList2"/>
    <dgm:cxn modelId="{441CA1D2-862E-4747-A79C-C0E9EC2FFC93}" type="presParOf" srcId="{53900B61-B6A4-42ED-B742-EF932558DF52}" destId="{735F7CE2-8D6A-409D-8174-9EBF5FBC1961}" srcOrd="2" destOrd="0" presId="urn:microsoft.com/office/officeart/2005/8/layout/vList2"/>
    <dgm:cxn modelId="{3202E623-E554-477A-B992-ED8851EEB08D}" type="presParOf" srcId="{53900B61-B6A4-42ED-B742-EF932558DF52}" destId="{EE431883-6717-4AFD-8DE0-05DA12706500}" srcOrd="3" destOrd="0" presId="urn:microsoft.com/office/officeart/2005/8/layout/vList2"/>
    <dgm:cxn modelId="{2452C4F0-C66A-40A7-93FD-F8691D403C35}" type="presParOf" srcId="{53900B61-B6A4-42ED-B742-EF932558DF52}" destId="{0D526770-8CA2-460F-B3E0-3B77A7ACD9A3}" srcOrd="4" destOrd="0" presId="urn:microsoft.com/office/officeart/2005/8/layout/vList2"/>
    <dgm:cxn modelId="{A09229E7-BF6F-482F-92EC-D0BCB1FA164C}" type="presParOf" srcId="{53900B61-B6A4-42ED-B742-EF932558DF52}" destId="{63287328-2C2B-4D0C-995D-EE84307B141F}" srcOrd="5" destOrd="0" presId="urn:microsoft.com/office/officeart/2005/8/layout/vList2"/>
    <dgm:cxn modelId="{4AF8CAA2-CC0C-43C1-AFD2-B91CD6773AC7}" type="presParOf" srcId="{53900B61-B6A4-42ED-B742-EF932558DF52}" destId="{6535F7CA-999A-4855-8650-D9D0FCECF8BC}" srcOrd="6" destOrd="0" presId="urn:microsoft.com/office/officeart/2005/8/layout/vList2"/>
    <dgm:cxn modelId="{E44256EB-40DD-4405-BAD7-C637735F33EB}" type="presParOf" srcId="{53900B61-B6A4-42ED-B742-EF932558DF52}" destId="{E660C486-984C-4C5F-9B18-FC658608350B}" srcOrd="7" destOrd="0" presId="urn:microsoft.com/office/officeart/2005/8/layout/vList2"/>
    <dgm:cxn modelId="{8D3CC2F2-4A22-41C5-BF3D-AECF3A13F543}" type="presParOf" srcId="{53900B61-B6A4-42ED-B742-EF932558DF52}" destId="{D6B443E7-A8C4-4C90-8303-98EAA45E9BFB}"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AC71DA-7FF1-4387-B9FC-31E66F982ADC}">
      <dsp:nvSpPr>
        <dsp:cNvPr id="0" name=""/>
        <dsp:cNvSpPr/>
      </dsp:nvSpPr>
      <dsp:spPr>
        <a:xfrm>
          <a:off x="1174" y="520807"/>
          <a:ext cx="4121050" cy="2616867"/>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9A507D1C-2384-4812-8AAB-A7E7069E67EE}">
      <dsp:nvSpPr>
        <dsp:cNvPr id="0" name=""/>
        <dsp:cNvSpPr/>
      </dsp:nvSpPr>
      <dsp:spPr>
        <a:xfrm>
          <a:off x="459068" y="955807"/>
          <a:ext cx="4121050" cy="2616867"/>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Sites</a:t>
          </a:r>
          <a:r>
            <a:rPr lang="en-US" sz="2400" kern="1200" dirty="0"/>
            <a:t>: Sites are not part of the logical hierarchy but are a </a:t>
          </a:r>
          <a:r>
            <a:rPr lang="en-US" sz="2400" b="1" kern="1200" dirty="0"/>
            <a:t>physical</a:t>
          </a:r>
          <a:r>
            <a:rPr lang="en-US" sz="2400" kern="1200" dirty="0"/>
            <a:t> element of AD, used to optimize network traffic within large or geographically dispersed networks.</a:t>
          </a:r>
        </a:p>
      </dsp:txBody>
      <dsp:txXfrm>
        <a:off x="535713" y="1032452"/>
        <a:ext cx="3967760" cy="2463577"/>
      </dsp:txXfrm>
    </dsp:sp>
    <dsp:sp modelId="{0E1561D2-C325-4E8A-AF30-E28FE2452DE9}">
      <dsp:nvSpPr>
        <dsp:cNvPr id="0" name=""/>
        <dsp:cNvSpPr/>
      </dsp:nvSpPr>
      <dsp:spPr>
        <a:xfrm>
          <a:off x="5038013" y="520807"/>
          <a:ext cx="4121050" cy="2616867"/>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9727C4F-4DC7-4CD6-AE39-07A55ABF2192}">
      <dsp:nvSpPr>
        <dsp:cNvPr id="0" name=""/>
        <dsp:cNvSpPr/>
      </dsp:nvSpPr>
      <dsp:spPr>
        <a:xfrm>
          <a:off x="5495908" y="955807"/>
          <a:ext cx="4121050" cy="2616867"/>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a:t>Trusts</a:t>
          </a:r>
          <a:r>
            <a:rPr lang="en-US" sz="2400" kern="1200"/>
            <a:t>: Although not part of the structural hierarchy, </a:t>
          </a:r>
          <a:r>
            <a:rPr lang="en-US" sz="2400" b="1" kern="1200"/>
            <a:t>trusts</a:t>
          </a:r>
          <a:r>
            <a:rPr lang="en-US" sz="2400" kern="1200"/>
            <a:t> connect domains and forests, defining relationships and access permissions.</a:t>
          </a:r>
        </a:p>
      </dsp:txBody>
      <dsp:txXfrm>
        <a:off x="5572553" y="1032452"/>
        <a:ext cx="3967760" cy="24635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43E692-1C57-496C-A6C2-C2679F7F840F}">
      <dsp:nvSpPr>
        <dsp:cNvPr id="0" name=""/>
        <dsp:cNvSpPr/>
      </dsp:nvSpPr>
      <dsp:spPr>
        <a:xfrm>
          <a:off x="0" y="18944"/>
          <a:ext cx="6656769" cy="944409"/>
        </a:xfrm>
        <a:prstGeom prst="round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User Login and Initial Request to KDC : </a:t>
          </a:r>
          <a:r>
            <a:rPr lang="en-US" sz="1400" kern="1200"/>
            <a:t>The user logs in and requests authentication from the </a:t>
          </a:r>
          <a:r>
            <a:rPr lang="en-US" sz="1400" b="1" kern="1200"/>
            <a:t>Key Distribution Center (KDC)</a:t>
          </a:r>
          <a:r>
            <a:rPr lang="en-US" sz="1400" kern="1200"/>
            <a:t> by sending their credentials to the </a:t>
          </a:r>
          <a:r>
            <a:rPr lang="en-US" sz="1400" b="1" kern="1200"/>
            <a:t>Authentication Server (AS)</a:t>
          </a:r>
          <a:r>
            <a:rPr lang="en-US" sz="1400" kern="1200"/>
            <a:t>, which is part of the KDC.</a:t>
          </a:r>
        </a:p>
      </dsp:txBody>
      <dsp:txXfrm>
        <a:off x="46102" y="65046"/>
        <a:ext cx="6564565" cy="852205"/>
      </dsp:txXfrm>
    </dsp:sp>
    <dsp:sp modelId="{735F7CE2-8D6A-409D-8174-9EBF5FBC1961}">
      <dsp:nvSpPr>
        <dsp:cNvPr id="0" name=""/>
        <dsp:cNvSpPr/>
      </dsp:nvSpPr>
      <dsp:spPr>
        <a:xfrm>
          <a:off x="0" y="1003673"/>
          <a:ext cx="6656769" cy="944409"/>
        </a:xfrm>
        <a:prstGeom prst="roundRect">
          <a:avLst/>
        </a:prstGeom>
        <a:gradFill rotWithShape="0">
          <a:gsLst>
            <a:gs pos="0">
              <a:schemeClr val="accent2">
                <a:hueOff val="-741071"/>
                <a:satOff val="3550"/>
                <a:lumOff val="3284"/>
                <a:alphaOff val="0"/>
                <a:tint val="96000"/>
                <a:lumMod val="100000"/>
              </a:schemeClr>
            </a:gs>
            <a:gs pos="78000">
              <a:schemeClr val="accent2">
                <a:hueOff val="-741071"/>
                <a:satOff val="3550"/>
                <a:lumOff val="3284"/>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KDC Issues Ticket Granting Ticket (TGT) : </a:t>
          </a:r>
          <a:r>
            <a:rPr lang="en-US" sz="1400" kern="1200"/>
            <a:t>The AS verifies the user's credentials and issues a </a:t>
          </a:r>
          <a:r>
            <a:rPr lang="en-US" sz="1400" b="1" kern="1200"/>
            <a:t>Ticket Granting Ticket (TGT)</a:t>
          </a:r>
          <a:r>
            <a:rPr lang="en-US" sz="1400" kern="1200"/>
            <a:t>. This ticket is encrypted and can only be decrypted by the KDC, ensuring security. The TGT serves as a "master ticket" for obtaining other tickets and is usually valid for a set duration.</a:t>
          </a:r>
        </a:p>
      </dsp:txBody>
      <dsp:txXfrm>
        <a:off x="46102" y="1049775"/>
        <a:ext cx="6564565" cy="852205"/>
      </dsp:txXfrm>
    </dsp:sp>
    <dsp:sp modelId="{0D526770-8CA2-460F-B3E0-3B77A7ACD9A3}">
      <dsp:nvSpPr>
        <dsp:cNvPr id="0" name=""/>
        <dsp:cNvSpPr/>
      </dsp:nvSpPr>
      <dsp:spPr>
        <a:xfrm>
          <a:off x="0" y="1988402"/>
          <a:ext cx="6656769" cy="944409"/>
        </a:xfrm>
        <a:prstGeom prst="roundRect">
          <a:avLst/>
        </a:prstGeom>
        <a:gradFill rotWithShape="0">
          <a:gsLst>
            <a:gs pos="0">
              <a:schemeClr val="accent2">
                <a:hueOff val="-1482143"/>
                <a:satOff val="7100"/>
                <a:lumOff val="6569"/>
                <a:alphaOff val="0"/>
                <a:tint val="96000"/>
                <a:lumMod val="100000"/>
              </a:schemeClr>
            </a:gs>
            <a:gs pos="78000">
              <a:schemeClr val="accent2">
                <a:hueOff val="-1482143"/>
                <a:satOff val="7100"/>
                <a:lumOff val="6569"/>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TGT Request to the Ticket Granting Server (TGS):</a:t>
          </a:r>
          <a:r>
            <a:rPr lang="en-US" sz="1400" kern="1200"/>
            <a:t>When the user attempts to access a specific service (like a file server), they use the TGT to request a </a:t>
          </a:r>
          <a:r>
            <a:rPr lang="en-US" sz="1400" b="1" kern="1200"/>
            <a:t>Service Ticket</a:t>
          </a:r>
          <a:r>
            <a:rPr lang="en-US" sz="1400" kern="1200"/>
            <a:t> from the </a:t>
          </a:r>
          <a:r>
            <a:rPr lang="en-US" sz="1400" b="1" kern="1200"/>
            <a:t>Ticket Granting Server (TGS)</a:t>
          </a:r>
          <a:r>
            <a:rPr lang="en-US" sz="1400" kern="1200"/>
            <a:t>, also part of the KDC.</a:t>
          </a:r>
        </a:p>
      </dsp:txBody>
      <dsp:txXfrm>
        <a:off x="46102" y="2034504"/>
        <a:ext cx="6564565" cy="852205"/>
      </dsp:txXfrm>
    </dsp:sp>
    <dsp:sp modelId="{6535F7CA-999A-4855-8650-D9D0FCECF8BC}">
      <dsp:nvSpPr>
        <dsp:cNvPr id="0" name=""/>
        <dsp:cNvSpPr/>
      </dsp:nvSpPr>
      <dsp:spPr>
        <a:xfrm>
          <a:off x="0" y="2973132"/>
          <a:ext cx="6656769" cy="944409"/>
        </a:xfrm>
        <a:prstGeom prst="roundRect">
          <a:avLst/>
        </a:prstGeom>
        <a:gradFill rotWithShape="0">
          <a:gsLst>
            <a:gs pos="0">
              <a:schemeClr val="accent2">
                <a:hueOff val="-2223214"/>
                <a:satOff val="10650"/>
                <a:lumOff val="9853"/>
                <a:alphaOff val="0"/>
                <a:tint val="96000"/>
                <a:lumMod val="100000"/>
              </a:schemeClr>
            </a:gs>
            <a:gs pos="78000">
              <a:schemeClr val="accent2">
                <a:hueOff val="-2223214"/>
                <a:satOff val="10650"/>
                <a:lumOff val="9853"/>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TGS Issues Service Ticket (ST):</a:t>
          </a:r>
          <a:r>
            <a:rPr lang="en-US" sz="1400" kern="1200"/>
            <a:t>The TGS validates the TGT and issues a </a:t>
          </a:r>
          <a:r>
            <a:rPr lang="en-US" sz="1400" b="1" kern="1200"/>
            <a:t>Service Ticket (ST)</a:t>
          </a:r>
          <a:r>
            <a:rPr lang="en-US" sz="1400" kern="1200"/>
            <a:t> specific to the requested service. This ticket includes the user’s identity and access permissions and is encrypted with the service’s key.</a:t>
          </a:r>
        </a:p>
      </dsp:txBody>
      <dsp:txXfrm>
        <a:off x="46102" y="3019234"/>
        <a:ext cx="6564565" cy="852205"/>
      </dsp:txXfrm>
    </dsp:sp>
    <dsp:sp modelId="{D6B443E7-A8C4-4C90-8303-98EAA45E9BFB}">
      <dsp:nvSpPr>
        <dsp:cNvPr id="0" name=""/>
        <dsp:cNvSpPr/>
      </dsp:nvSpPr>
      <dsp:spPr>
        <a:xfrm>
          <a:off x="0" y="3957861"/>
          <a:ext cx="6656769" cy="944409"/>
        </a:xfrm>
        <a:prstGeom prst="roundRect">
          <a:avLst/>
        </a:prstGeom>
        <a:gradFill rotWithShape="0">
          <a:gsLst>
            <a:gs pos="0">
              <a:schemeClr val="accent2">
                <a:hueOff val="-2964286"/>
                <a:satOff val="14200"/>
                <a:lumOff val="13137"/>
                <a:alphaOff val="0"/>
                <a:tint val="96000"/>
                <a:lumMod val="100000"/>
              </a:schemeClr>
            </a:gs>
            <a:gs pos="78000">
              <a:schemeClr val="accent2">
                <a:hueOff val="-2964286"/>
                <a:satOff val="14200"/>
                <a:lumOff val="13137"/>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User Accesses the Service Using the Service Ticket:</a:t>
          </a:r>
          <a:r>
            <a:rPr lang="en-US" sz="1400" kern="1200"/>
            <a:t>The user presents the ST to the target service. The service decrypts the ST, verifies the user's identity, and grants access based on the permissions included in the ticket.</a:t>
          </a:r>
        </a:p>
      </dsp:txBody>
      <dsp:txXfrm>
        <a:off x="46102" y="4003963"/>
        <a:ext cx="6564565" cy="85220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sv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E37C3A-9004-4B6B-A4FC-271CD1530A0D}" type="datetimeFigureOut">
              <a:rPr lang="en-US" smtClean="0"/>
              <a:t>11/1/2024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306127-2081-416C-B448-1C091BDDF0D3}" type="slidenum">
              <a:rPr lang="en-US" smtClean="0"/>
              <a:t>‹#›</a:t>
            </a:fld>
            <a:endParaRPr lang="en-US"/>
          </a:p>
        </p:txBody>
      </p:sp>
    </p:spTree>
    <p:extLst>
      <p:ext uri="{BB962C8B-B14F-4D97-AF65-F5344CB8AC3E}">
        <p14:creationId xmlns:p14="http://schemas.microsoft.com/office/powerpoint/2010/main" val="724543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2122667-49FE-4647-AC49-0A6B95F3FC0F}" type="datetime1">
              <a:rPr lang="en-US" smtClean="0"/>
              <a:t>11/1/2024</a:t>
            </a:fld>
            <a:endParaRPr lang="en-US" dirty="0"/>
          </a:p>
        </p:txBody>
      </p:sp>
      <p:sp>
        <p:nvSpPr>
          <p:cNvPr id="5" name="Footer Placeholder 4"/>
          <p:cNvSpPr>
            <a:spLocks noGrp="1"/>
          </p:cNvSpPr>
          <p:nvPr>
            <p:ph type="ftr" sz="quarter" idx="11"/>
          </p:nvPr>
        </p:nvSpPr>
        <p:spPr/>
        <p:txBody>
          <a:bodyPr/>
          <a:lstStyle/>
          <a:p>
            <a:r>
              <a:rPr lang="en-US"/>
              <a:t>@soheilsec</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0D4E4C-3E10-4A50-9B07-B930EFDB031E}" type="datetime1">
              <a:rPr lang="en-US" smtClean="0"/>
              <a:t>11/1/2024</a:t>
            </a:fld>
            <a:endParaRPr lang="en-US" dirty="0"/>
          </a:p>
        </p:txBody>
      </p:sp>
      <p:sp>
        <p:nvSpPr>
          <p:cNvPr id="5" name="Footer Placeholder 4"/>
          <p:cNvSpPr>
            <a:spLocks noGrp="1"/>
          </p:cNvSpPr>
          <p:nvPr>
            <p:ph type="ftr" sz="quarter" idx="11"/>
          </p:nvPr>
        </p:nvSpPr>
        <p:spPr/>
        <p:txBody>
          <a:bodyPr/>
          <a:lstStyle/>
          <a:p>
            <a:r>
              <a:rPr lang="en-US"/>
              <a:t>@soheilsec</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A534A35-E2BC-402B-AE2E-A30DDB234794}" type="datetime1">
              <a:rPr lang="en-US" smtClean="0"/>
              <a:t>11/1/2024</a:t>
            </a:fld>
            <a:endParaRPr lang="en-US" dirty="0"/>
          </a:p>
        </p:txBody>
      </p:sp>
      <p:sp>
        <p:nvSpPr>
          <p:cNvPr id="5" name="Footer Placeholder 4"/>
          <p:cNvSpPr>
            <a:spLocks noGrp="1"/>
          </p:cNvSpPr>
          <p:nvPr>
            <p:ph type="ftr" sz="quarter" idx="11"/>
          </p:nvPr>
        </p:nvSpPr>
        <p:spPr/>
        <p:txBody>
          <a:bodyPr/>
          <a:lstStyle/>
          <a:p>
            <a:r>
              <a:rPr lang="en-US"/>
              <a:t>@soheilsec</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FE386B1-F08F-4449-925F-EC7FD07BD571}" type="datetime1">
              <a:rPr lang="en-US" smtClean="0"/>
              <a:t>11/1/2024</a:t>
            </a:fld>
            <a:endParaRPr lang="en-US" dirty="0"/>
          </a:p>
        </p:txBody>
      </p:sp>
      <p:sp>
        <p:nvSpPr>
          <p:cNvPr id="5" name="Footer Placeholder 4"/>
          <p:cNvSpPr>
            <a:spLocks noGrp="1"/>
          </p:cNvSpPr>
          <p:nvPr>
            <p:ph type="ftr" sz="quarter" idx="11"/>
          </p:nvPr>
        </p:nvSpPr>
        <p:spPr/>
        <p:txBody>
          <a:bodyPr/>
          <a:lstStyle/>
          <a:p>
            <a:r>
              <a:rPr lang="en-US"/>
              <a:t>@soheilsec</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BC685E-1B51-4AC4-BCFF-ACAFB517ABA8}" type="datetime1">
              <a:rPr lang="en-US" smtClean="0"/>
              <a:t>11/1/2024</a:t>
            </a:fld>
            <a:endParaRPr lang="en-US" dirty="0"/>
          </a:p>
        </p:txBody>
      </p:sp>
      <p:sp>
        <p:nvSpPr>
          <p:cNvPr id="5" name="Footer Placeholder 4"/>
          <p:cNvSpPr>
            <a:spLocks noGrp="1"/>
          </p:cNvSpPr>
          <p:nvPr>
            <p:ph type="ftr" sz="quarter" idx="11"/>
          </p:nvPr>
        </p:nvSpPr>
        <p:spPr/>
        <p:txBody>
          <a:bodyPr/>
          <a:lstStyle/>
          <a:p>
            <a:r>
              <a:rPr lang="en-US"/>
              <a:t>@soheilsec</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9FC95E2-8901-4D99-A73F-5FD2E4BB98D1}" type="datetime1">
              <a:rPr lang="en-US" smtClean="0"/>
              <a:t>11/1/2024</a:t>
            </a:fld>
            <a:endParaRPr lang="en-US" dirty="0"/>
          </a:p>
        </p:txBody>
      </p:sp>
      <p:sp>
        <p:nvSpPr>
          <p:cNvPr id="5" name="Footer Placeholder 4"/>
          <p:cNvSpPr>
            <a:spLocks noGrp="1"/>
          </p:cNvSpPr>
          <p:nvPr>
            <p:ph type="ftr" sz="quarter" idx="11"/>
          </p:nvPr>
        </p:nvSpPr>
        <p:spPr/>
        <p:txBody>
          <a:bodyPr/>
          <a:lstStyle/>
          <a:p>
            <a:r>
              <a:rPr lang="en-US"/>
              <a:t>@soheilsec</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451935-697B-416B-81E8-DD032AB96AF5}" type="datetime1">
              <a:rPr lang="en-US" smtClean="0"/>
              <a:t>11/1/2024</a:t>
            </a:fld>
            <a:endParaRPr lang="en-US" dirty="0"/>
          </a:p>
        </p:txBody>
      </p:sp>
      <p:sp>
        <p:nvSpPr>
          <p:cNvPr id="5" name="Footer Placeholder 4"/>
          <p:cNvSpPr>
            <a:spLocks noGrp="1"/>
          </p:cNvSpPr>
          <p:nvPr>
            <p:ph type="ftr" sz="quarter" idx="11"/>
          </p:nvPr>
        </p:nvSpPr>
        <p:spPr/>
        <p:txBody>
          <a:bodyPr/>
          <a:lstStyle/>
          <a:p>
            <a:r>
              <a:rPr lang="en-US"/>
              <a:t>@soheilsec</a:t>
            </a:r>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9599FC-5F42-4D9B-A3F0-4331B4F98EA8}" type="datetime1">
              <a:rPr lang="en-US" smtClean="0"/>
              <a:t>11/1/2024</a:t>
            </a:fld>
            <a:endParaRPr lang="en-US" dirty="0"/>
          </a:p>
        </p:txBody>
      </p:sp>
      <p:sp>
        <p:nvSpPr>
          <p:cNvPr id="5" name="Footer Placeholder 4"/>
          <p:cNvSpPr>
            <a:spLocks noGrp="1"/>
          </p:cNvSpPr>
          <p:nvPr>
            <p:ph type="ftr" sz="quarter" idx="11"/>
          </p:nvPr>
        </p:nvSpPr>
        <p:spPr/>
        <p:txBody>
          <a:bodyPr/>
          <a:lstStyle/>
          <a:p>
            <a:r>
              <a:rPr lang="en-US"/>
              <a:t>@soheilsec</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DE5EAA-E152-4A49-8594-8DB6EE108220}" type="datetime1">
              <a:rPr lang="en-US" smtClean="0"/>
              <a:t>11/1/2024</a:t>
            </a:fld>
            <a:endParaRPr lang="en-US" dirty="0"/>
          </a:p>
        </p:txBody>
      </p:sp>
      <p:sp>
        <p:nvSpPr>
          <p:cNvPr id="5" name="Footer Placeholder 4"/>
          <p:cNvSpPr>
            <a:spLocks noGrp="1"/>
          </p:cNvSpPr>
          <p:nvPr>
            <p:ph type="ftr" sz="quarter" idx="11"/>
          </p:nvPr>
        </p:nvSpPr>
        <p:spPr/>
        <p:txBody>
          <a:bodyPr/>
          <a:lstStyle/>
          <a:p>
            <a:r>
              <a:rPr lang="en-US"/>
              <a:t>@soheilsec</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DE9EB-F08C-4138-A209-117271F48C23}" type="datetime1">
              <a:rPr lang="en-US" smtClean="0"/>
              <a:t>11/1/2024</a:t>
            </a:fld>
            <a:endParaRPr lang="en-US" dirty="0"/>
          </a:p>
        </p:txBody>
      </p:sp>
      <p:sp>
        <p:nvSpPr>
          <p:cNvPr id="5" name="Footer Placeholder 4"/>
          <p:cNvSpPr>
            <a:spLocks noGrp="1"/>
          </p:cNvSpPr>
          <p:nvPr>
            <p:ph type="ftr" sz="quarter" idx="11"/>
          </p:nvPr>
        </p:nvSpPr>
        <p:spPr/>
        <p:txBody>
          <a:bodyPr/>
          <a:lstStyle/>
          <a:p>
            <a:r>
              <a:rPr lang="en-US"/>
              <a:t>@soheilsec</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53B3EB-BBE3-488A-85F2-1889A33330F1}" type="datetime1">
              <a:rPr lang="en-US" smtClean="0"/>
              <a:t>11/1/2024</a:t>
            </a:fld>
            <a:endParaRPr lang="en-US" dirty="0"/>
          </a:p>
        </p:txBody>
      </p:sp>
      <p:sp>
        <p:nvSpPr>
          <p:cNvPr id="6" name="Footer Placeholder 5"/>
          <p:cNvSpPr>
            <a:spLocks noGrp="1"/>
          </p:cNvSpPr>
          <p:nvPr>
            <p:ph type="ftr" sz="quarter" idx="11"/>
          </p:nvPr>
        </p:nvSpPr>
        <p:spPr/>
        <p:txBody>
          <a:bodyPr/>
          <a:lstStyle/>
          <a:p>
            <a:r>
              <a:rPr lang="en-US"/>
              <a:t>@soheilsec</a:t>
            </a:r>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43F7C3-C45D-488B-BD9D-1968D1D1DC09}" type="datetime1">
              <a:rPr lang="en-US" smtClean="0"/>
              <a:t>11/1/2024</a:t>
            </a:fld>
            <a:endParaRPr lang="en-US" dirty="0"/>
          </a:p>
        </p:txBody>
      </p:sp>
      <p:sp>
        <p:nvSpPr>
          <p:cNvPr id="8" name="Footer Placeholder 7"/>
          <p:cNvSpPr>
            <a:spLocks noGrp="1"/>
          </p:cNvSpPr>
          <p:nvPr>
            <p:ph type="ftr" sz="quarter" idx="11"/>
          </p:nvPr>
        </p:nvSpPr>
        <p:spPr/>
        <p:txBody>
          <a:bodyPr/>
          <a:lstStyle/>
          <a:p>
            <a:r>
              <a:rPr lang="en-US"/>
              <a:t>@soheilsec</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083E4C-411C-4CC9-AFDD-B785061E4CAB}" type="datetime1">
              <a:rPr lang="en-US" smtClean="0"/>
              <a:t>11/1/2024</a:t>
            </a:fld>
            <a:endParaRPr lang="en-US" dirty="0"/>
          </a:p>
        </p:txBody>
      </p:sp>
      <p:sp>
        <p:nvSpPr>
          <p:cNvPr id="4" name="Footer Placeholder 3"/>
          <p:cNvSpPr>
            <a:spLocks noGrp="1"/>
          </p:cNvSpPr>
          <p:nvPr>
            <p:ph type="ftr" sz="quarter" idx="11"/>
          </p:nvPr>
        </p:nvSpPr>
        <p:spPr/>
        <p:txBody>
          <a:bodyPr/>
          <a:lstStyle/>
          <a:p>
            <a:r>
              <a:rPr lang="en-US"/>
              <a:t>@soheilsec</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863CB2-3C8B-4FD1-A0C3-9EBF46FB2E8E}" type="datetime1">
              <a:rPr lang="en-US" smtClean="0"/>
              <a:t>11/1/2024</a:t>
            </a:fld>
            <a:endParaRPr lang="en-US" dirty="0"/>
          </a:p>
        </p:txBody>
      </p:sp>
      <p:sp>
        <p:nvSpPr>
          <p:cNvPr id="3" name="Footer Placeholder 2"/>
          <p:cNvSpPr>
            <a:spLocks noGrp="1"/>
          </p:cNvSpPr>
          <p:nvPr>
            <p:ph type="ftr" sz="quarter" idx="11"/>
          </p:nvPr>
        </p:nvSpPr>
        <p:spPr/>
        <p:txBody>
          <a:bodyPr/>
          <a:lstStyle/>
          <a:p>
            <a:r>
              <a:rPr lang="en-US"/>
              <a:t>@soheilsec</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973454-C041-4B46-BD05-85F815095503}" type="datetime1">
              <a:rPr lang="en-US" smtClean="0"/>
              <a:t>11/1/2024</a:t>
            </a:fld>
            <a:endParaRPr lang="en-US" dirty="0"/>
          </a:p>
        </p:txBody>
      </p:sp>
      <p:sp>
        <p:nvSpPr>
          <p:cNvPr id="6" name="Footer Placeholder 5"/>
          <p:cNvSpPr>
            <a:spLocks noGrp="1"/>
          </p:cNvSpPr>
          <p:nvPr>
            <p:ph type="ftr" sz="quarter" idx="11"/>
          </p:nvPr>
        </p:nvSpPr>
        <p:spPr/>
        <p:txBody>
          <a:bodyPr/>
          <a:lstStyle/>
          <a:p>
            <a:r>
              <a:rPr lang="en-US"/>
              <a:t>@soheilsec</a:t>
            </a:r>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97BC53-E87C-4E02-BD29-CA69229F1ED6}" type="datetime1">
              <a:rPr lang="en-US" smtClean="0"/>
              <a:t>11/1/2024</a:t>
            </a:fld>
            <a:endParaRPr lang="en-US" dirty="0"/>
          </a:p>
        </p:txBody>
      </p:sp>
      <p:sp>
        <p:nvSpPr>
          <p:cNvPr id="6" name="Footer Placeholder 5"/>
          <p:cNvSpPr>
            <a:spLocks noGrp="1"/>
          </p:cNvSpPr>
          <p:nvPr>
            <p:ph type="ftr" sz="quarter" idx="11"/>
          </p:nvPr>
        </p:nvSpPr>
        <p:spPr/>
        <p:txBody>
          <a:bodyPr/>
          <a:lstStyle/>
          <a:p>
            <a:r>
              <a:rPr lang="en-US"/>
              <a:t>@soheilsec</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1D9B3AF-E30C-4D31-BB18-F96ACADA89AD}" type="datetime1">
              <a:rPr lang="en-US" smtClean="0"/>
              <a:t>11/1/2024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@soheilsec</a:t>
            </a:r>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hf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3FFBC-3B8E-1CCC-E85B-8E64A50B3EF9}"/>
              </a:ext>
            </a:extLst>
          </p:cNvPr>
          <p:cNvSpPr>
            <a:spLocks noGrp="1"/>
          </p:cNvSpPr>
          <p:nvPr>
            <p:ph type="ctrTitle"/>
          </p:nvPr>
        </p:nvSpPr>
        <p:spPr/>
        <p:txBody>
          <a:bodyPr/>
          <a:lstStyle/>
          <a:p>
            <a:pPr algn="ctr"/>
            <a:r>
              <a:rPr lang="en-US" dirty="0"/>
              <a:t>Active Directory</a:t>
            </a:r>
          </a:p>
        </p:txBody>
      </p:sp>
      <p:sp>
        <p:nvSpPr>
          <p:cNvPr id="3" name="Subtitle 2">
            <a:extLst>
              <a:ext uri="{FF2B5EF4-FFF2-40B4-BE49-F238E27FC236}">
                <a16:creationId xmlns:a16="http://schemas.microsoft.com/office/drawing/2014/main" id="{BDB37019-9CA9-87C4-4F73-92033EE01C65}"/>
              </a:ext>
            </a:extLst>
          </p:cNvPr>
          <p:cNvSpPr>
            <a:spLocks noGrp="1"/>
          </p:cNvSpPr>
          <p:nvPr>
            <p:ph type="subTitle" idx="1"/>
          </p:nvPr>
        </p:nvSpPr>
        <p:spPr/>
        <p:txBody>
          <a:bodyPr/>
          <a:lstStyle/>
          <a:p>
            <a:pPr algn="ctr"/>
            <a:r>
              <a:rPr lang="en-US" dirty="0"/>
              <a:t>Penetration Testing &amp; Red Teaming</a:t>
            </a:r>
          </a:p>
        </p:txBody>
      </p:sp>
      <p:sp>
        <p:nvSpPr>
          <p:cNvPr id="4" name="Footer Placeholder 3">
            <a:extLst>
              <a:ext uri="{FF2B5EF4-FFF2-40B4-BE49-F238E27FC236}">
                <a16:creationId xmlns:a16="http://schemas.microsoft.com/office/drawing/2014/main" id="{3ED1FF9F-E9E4-C13C-9408-866A9509A929}"/>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65C56C15-6D59-761A-91ED-390142E521DD}"/>
              </a:ext>
            </a:extLst>
          </p:cNvPr>
          <p:cNvSpPr>
            <a:spLocks noGrp="1"/>
          </p:cNvSpPr>
          <p:nvPr>
            <p:ph type="sldNum" sz="quarter" idx="12"/>
          </p:nvPr>
        </p:nvSpPr>
        <p:spPr/>
        <p:txBody>
          <a:bodyPr/>
          <a:lstStyle/>
          <a:p>
            <a:fld id="{D57F1E4F-1CFF-5643-939E-217C01CDF565}" type="slidenum">
              <a:rPr lang="en-US" smtClean="0"/>
              <a:pPr/>
              <a:t>1</a:t>
            </a:fld>
            <a:endParaRPr lang="en-US" dirty="0"/>
          </a:p>
        </p:txBody>
      </p:sp>
    </p:spTree>
    <p:extLst>
      <p:ext uri="{BB962C8B-B14F-4D97-AF65-F5344CB8AC3E}">
        <p14:creationId xmlns:p14="http://schemas.microsoft.com/office/powerpoint/2010/main" val="9620967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BEA085A-FED0-045E-6BD8-0ED0BF83BE3B}"/>
              </a:ext>
            </a:extLst>
          </p:cNvPr>
          <p:cNvSpPr>
            <a:spLocks noGrp="1"/>
          </p:cNvSpPr>
          <p:nvPr>
            <p:ph type="title"/>
          </p:nvPr>
        </p:nvSpPr>
        <p:spPr>
          <a:xfrm>
            <a:off x="643467" y="816638"/>
            <a:ext cx="3367359" cy="5224724"/>
          </a:xfrm>
        </p:spPr>
        <p:txBody>
          <a:bodyPr anchor="ctr">
            <a:normAutofit/>
          </a:bodyPr>
          <a:lstStyle/>
          <a:p>
            <a:r>
              <a:rPr lang="en-US" dirty="0"/>
              <a:t>Trees</a:t>
            </a:r>
            <a:endParaRPr lang="en-US"/>
          </a:p>
        </p:txBody>
      </p:sp>
      <p:sp>
        <p:nvSpPr>
          <p:cNvPr id="3" name="Content Placeholder 2">
            <a:extLst>
              <a:ext uri="{FF2B5EF4-FFF2-40B4-BE49-F238E27FC236}">
                <a16:creationId xmlns:a16="http://schemas.microsoft.com/office/drawing/2014/main" id="{755FD0E6-9D60-DF9E-AC79-73653AE9623C}"/>
              </a:ext>
            </a:extLst>
          </p:cNvPr>
          <p:cNvSpPr>
            <a:spLocks noGrp="1"/>
          </p:cNvSpPr>
          <p:nvPr>
            <p:ph idx="1"/>
          </p:nvPr>
        </p:nvSpPr>
        <p:spPr>
          <a:xfrm>
            <a:off x="4654295" y="816638"/>
            <a:ext cx="4619706" cy="5224724"/>
          </a:xfrm>
        </p:spPr>
        <p:txBody>
          <a:bodyPr anchor="ctr">
            <a:normAutofit/>
          </a:bodyPr>
          <a:lstStyle/>
          <a:p>
            <a:r>
              <a:rPr lang="en-US" dirty="0"/>
              <a:t>Within a forest, you can have multiple </a:t>
            </a:r>
            <a:r>
              <a:rPr lang="en-US" b="1" dirty="0"/>
              <a:t>Trees</a:t>
            </a:r>
            <a:r>
              <a:rPr lang="en-US" dirty="0"/>
              <a:t>. A tree is a hierarchy of domains within a single namespace.</a:t>
            </a:r>
          </a:p>
          <a:p>
            <a:r>
              <a:rPr lang="en-US" dirty="0"/>
              <a:t>A domain trees is a hierarchy of domains in ADDS </a:t>
            </a:r>
          </a:p>
          <a:p>
            <a:r>
              <a:rPr lang="en-US" dirty="0"/>
              <a:t>All domains in the tree: </a:t>
            </a:r>
          </a:p>
          <a:p>
            <a:r>
              <a:rPr lang="en-US" dirty="0"/>
              <a:t>- share a contiguous namespace with the parent domain.</a:t>
            </a:r>
          </a:p>
          <a:p>
            <a:r>
              <a:rPr lang="en-US" dirty="0"/>
              <a:t>- Can have additional child domains.</a:t>
            </a:r>
          </a:p>
          <a:p>
            <a:r>
              <a:rPr lang="en-US" dirty="0"/>
              <a:t>- By default create a two-way transitive trust with other domains</a:t>
            </a:r>
          </a:p>
        </p:txBody>
      </p:sp>
      <p:sp>
        <p:nvSpPr>
          <p:cNvPr id="4" name="Footer Placeholder 3">
            <a:extLst>
              <a:ext uri="{FF2B5EF4-FFF2-40B4-BE49-F238E27FC236}">
                <a16:creationId xmlns:a16="http://schemas.microsoft.com/office/drawing/2014/main" id="{24E029F2-1EF0-FDED-FACD-E06B361DFD05}"/>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61E73064-B604-A51B-440A-28B0477AAD4C}"/>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Tree>
    <p:extLst>
      <p:ext uri="{BB962C8B-B14F-4D97-AF65-F5344CB8AC3E}">
        <p14:creationId xmlns:p14="http://schemas.microsoft.com/office/powerpoint/2010/main" val="3268659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1B113EF-13F8-372D-5FA7-612F76735CC5}"/>
              </a:ext>
            </a:extLst>
          </p:cNvPr>
          <p:cNvSpPr>
            <a:spLocks noGrp="1"/>
          </p:cNvSpPr>
          <p:nvPr>
            <p:ph type="title"/>
          </p:nvPr>
        </p:nvSpPr>
        <p:spPr>
          <a:xfrm>
            <a:off x="643467" y="816638"/>
            <a:ext cx="3367359" cy="5224724"/>
          </a:xfrm>
        </p:spPr>
        <p:txBody>
          <a:bodyPr anchor="ctr">
            <a:normAutofit/>
          </a:bodyPr>
          <a:lstStyle/>
          <a:p>
            <a:r>
              <a:rPr lang="en-US" dirty="0"/>
              <a:t>Domains</a:t>
            </a:r>
            <a:endParaRPr lang="en-US"/>
          </a:p>
        </p:txBody>
      </p:sp>
      <p:sp>
        <p:nvSpPr>
          <p:cNvPr id="3" name="Content Placeholder 2">
            <a:extLst>
              <a:ext uri="{FF2B5EF4-FFF2-40B4-BE49-F238E27FC236}">
                <a16:creationId xmlns:a16="http://schemas.microsoft.com/office/drawing/2014/main" id="{2192DB61-9CE5-CFD1-F890-19A2A55E0432}"/>
              </a:ext>
            </a:extLst>
          </p:cNvPr>
          <p:cNvSpPr>
            <a:spLocks noGrp="1"/>
          </p:cNvSpPr>
          <p:nvPr>
            <p:ph idx="1"/>
          </p:nvPr>
        </p:nvSpPr>
        <p:spPr>
          <a:xfrm>
            <a:off x="4654295" y="816638"/>
            <a:ext cx="4619706" cy="5224724"/>
          </a:xfrm>
        </p:spPr>
        <p:txBody>
          <a:bodyPr anchor="ctr">
            <a:normAutofit/>
          </a:bodyPr>
          <a:lstStyle/>
          <a:p>
            <a:pPr>
              <a:lnSpc>
                <a:spcPct val="90000"/>
              </a:lnSpc>
            </a:pPr>
            <a:r>
              <a:rPr lang="en-US" sz="1700"/>
              <a:t>A </a:t>
            </a:r>
            <a:r>
              <a:rPr lang="en-US" sz="1700" b="1"/>
              <a:t>Domain</a:t>
            </a:r>
            <a:r>
              <a:rPr lang="en-US" sz="1700"/>
              <a:t> is the primary organizational unit in AD, which is also a security boundary. It includes user, group, and computer accounts within that specific domain.</a:t>
            </a:r>
          </a:p>
          <a:p>
            <a:pPr>
              <a:lnSpc>
                <a:spcPct val="90000"/>
              </a:lnSpc>
            </a:pPr>
            <a:r>
              <a:rPr lang="en-US" sz="1700"/>
              <a:t>Domains within a forest have trusts established, allowing users in one domain to access resources in another.</a:t>
            </a:r>
          </a:p>
          <a:p>
            <a:pPr>
              <a:lnSpc>
                <a:spcPct val="90000"/>
              </a:lnSpc>
            </a:pPr>
            <a:r>
              <a:rPr lang="en-US" sz="1700"/>
              <a:t>Domains are used to group and manage objects in an organization</a:t>
            </a:r>
          </a:p>
          <a:p>
            <a:pPr>
              <a:lnSpc>
                <a:spcPct val="90000"/>
              </a:lnSpc>
            </a:pPr>
            <a:r>
              <a:rPr lang="en-US" sz="1700" err="1"/>
              <a:t>soheil.lab</a:t>
            </a:r>
            <a:r>
              <a:rPr lang="en-US" sz="1700"/>
              <a:t> </a:t>
            </a:r>
          </a:p>
          <a:p>
            <a:pPr>
              <a:lnSpc>
                <a:spcPct val="90000"/>
              </a:lnSpc>
            </a:pPr>
            <a:r>
              <a:rPr lang="en-US" sz="1700"/>
              <a:t>-An administrative boundary for applying policies to groups of objects </a:t>
            </a:r>
          </a:p>
          <a:p>
            <a:pPr>
              <a:lnSpc>
                <a:spcPct val="90000"/>
              </a:lnSpc>
            </a:pPr>
            <a:r>
              <a:rPr lang="en-US" sz="1700"/>
              <a:t>- A replication boundary for replicating data between domain controllers.</a:t>
            </a:r>
          </a:p>
          <a:p>
            <a:pPr>
              <a:lnSpc>
                <a:spcPct val="90000"/>
              </a:lnSpc>
            </a:pPr>
            <a:r>
              <a:rPr lang="en-US" sz="1700"/>
              <a:t>-An authentication and authorization boundary that </a:t>
            </a:r>
            <a:r>
              <a:rPr lang="en-US" sz="1700" err="1"/>
              <a:t>providess</a:t>
            </a:r>
            <a:r>
              <a:rPr lang="en-US" sz="1700"/>
              <a:t> a way to limit the scope of access to resources.</a:t>
            </a:r>
          </a:p>
        </p:txBody>
      </p:sp>
      <p:sp>
        <p:nvSpPr>
          <p:cNvPr id="4" name="Footer Placeholder 3">
            <a:extLst>
              <a:ext uri="{FF2B5EF4-FFF2-40B4-BE49-F238E27FC236}">
                <a16:creationId xmlns:a16="http://schemas.microsoft.com/office/drawing/2014/main" id="{527E9EC9-4FF6-C9DB-1A2D-63E440582E2D}"/>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67240B8A-0442-D60F-CD22-C3C703EC5F2C}"/>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6147640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FE9E7F-0C12-764C-9DA1-3207B15A0971}"/>
              </a:ext>
            </a:extLst>
          </p:cNvPr>
          <p:cNvSpPr>
            <a:spLocks noGrp="1"/>
          </p:cNvSpPr>
          <p:nvPr>
            <p:ph type="title"/>
          </p:nvPr>
        </p:nvSpPr>
        <p:spPr>
          <a:xfrm>
            <a:off x="643467" y="816638"/>
            <a:ext cx="3367359" cy="5224724"/>
          </a:xfrm>
        </p:spPr>
        <p:txBody>
          <a:bodyPr anchor="ctr">
            <a:normAutofit/>
          </a:bodyPr>
          <a:lstStyle/>
          <a:p>
            <a:r>
              <a:rPr lang="en-US" dirty="0"/>
              <a:t>Child Domain</a:t>
            </a:r>
            <a:endParaRPr lang="en-US"/>
          </a:p>
        </p:txBody>
      </p:sp>
      <p:sp>
        <p:nvSpPr>
          <p:cNvPr id="3" name="Content Placeholder 2">
            <a:extLst>
              <a:ext uri="{FF2B5EF4-FFF2-40B4-BE49-F238E27FC236}">
                <a16:creationId xmlns:a16="http://schemas.microsoft.com/office/drawing/2014/main" id="{AD605535-395C-846C-0A37-86693DCD3D9E}"/>
              </a:ext>
            </a:extLst>
          </p:cNvPr>
          <p:cNvSpPr>
            <a:spLocks noGrp="1"/>
          </p:cNvSpPr>
          <p:nvPr>
            <p:ph idx="1"/>
          </p:nvPr>
        </p:nvSpPr>
        <p:spPr>
          <a:xfrm>
            <a:off x="4654295" y="816638"/>
            <a:ext cx="4619706" cy="5224724"/>
          </a:xfrm>
        </p:spPr>
        <p:txBody>
          <a:bodyPr anchor="ctr">
            <a:normAutofit/>
          </a:bodyPr>
          <a:lstStyle/>
          <a:p>
            <a:r>
              <a:rPr lang="en-US" dirty="0"/>
              <a:t>A </a:t>
            </a:r>
            <a:r>
              <a:rPr lang="en-US" b="1" dirty="0"/>
              <a:t>Child Domain</a:t>
            </a:r>
            <a:r>
              <a:rPr lang="en-US" dirty="0"/>
              <a:t> is a subdomain of a parent domain, forming part of the hierarchical structure within a tree.</a:t>
            </a:r>
          </a:p>
          <a:p>
            <a:r>
              <a:rPr lang="en-US" dirty="0"/>
              <a:t>Child domains allow better organization and delegation of administrative authority within the AD environment.</a:t>
            </a:r>
          </a:p>
        </p:txBody>
      </p:sp>
      <p:sp>
        <p:nvSpPr>
          <p:cNvPr id="4" name="Footer Placeholder 3">
            <a:extLst>
              <a:ext uri="{FF2B5EF4-FFF2-40B4-BE49-F238E27FC236}">
                <a16:creationId xmlns:a16="http://schemas.microsoft.com/office/drawing/2014/main" id="{D95D4FA8-F632-1E56-EB93-32FACFDDD7E6}"/>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C5622221-D36C-20FF-1062-D23B7EFFA022}"/>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39018001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8CF23E-9EEA-46FE-5BAF-2217A89AE2B9}"/>
              </a:ext>
            </a:extLst>
          </p:cNvPr>
          <p:cNvSpPr>
            <a:spLocks noGrp="1"/>
          </p:cNvSpPr>
          <p:nvPr>
            <p:ph type="title"/>
          </p:nvPr>
        </p:nvSpPr>
        <p:spPr>
          <a:xfrm>
            <a:off x="643467" y="816638"/>
            <a:ext cx="3367359" cy="5224724"/>
          </a:xfrm>
        </p:spPr>
        <p:txBody>
          <a:bodyPr anchor="ctr">
            <a:normAutofit/>
          </a:bodyPr>
          <a:lstStyle/>
          <a:p>
            <a:r>
              <a:rPr lang="en-US" dirty="0"/>
              <a:t>Global Catalog (GC)</a:t>
            </a:r>
            <a:endParaRPr lang="en-US"/>
          </a:p>
        </p:txBody>
      </p:sp>
      <p:sp>
        <p:nvSpPr>
          <p:cNvPr id="3" name="Content Placeholder 2">
            <a:extLst>
              <a:ext uri="{FF2B5EF4-FFF2-40B4-BE49-F238E27FC236}">
                <a16:creationId xmlns:a16="http://schemas.microsoft.com/office/drawing/2014/main" id="{F31C22F0-C845-589F-8720-57CA96C22089}"/>
              </a:ext>
            </a:extLst>
          </p:cNvPr>
          <p:cNvSpPr>
            <a:spLocks noGrp="1"/>
          </p:cNvSpPr>
          <p:nvPr>
            <p:ph idx="1"/>
          </p:nvPr>
        </p:nvSpPr>
        <p:spPr>
          <a:xfrm>
            <a:off x="4654295" y="816638"/>
            <a:ext cx="4619706" cy="5224724"/>
          </a:xfrm>
        </p:spPr>
        <p:txBody>
          <a:bodyPr anchor="ctr">
            <a:normAutofit/>
          </a:bodyPr>
          <a:lstStyle/>
          <a:p>
            <a:r>
              <a:rPr lang="en-US" dirty="0"/>
              <a:t>The </a:t>
            </a:r>
            <a:r>
              <a:rPr lang="en-US" b="1" dirty="0"/>
              <a:t>Global Catalog</a:t>
            </a:r>
            <a:r>
              <a:rPr lang="en-US" dirty="0"/>
              <a:t> is a searchable index of all objects in the AD forest.</a:t>
            </a:r>
          </a:p>
          <a:p>
            <a:r>
              <a:rPr lang="en-US" dirty="0"/>
              <a:t>It contains a partial replica of every object in every domain, allowing users to find AD resources regardless of domain.</a:t>
            </a:r>
          </a:p>
          <a:p>
            <a:r>
              <a:rPr lang="en-US" dirty="0"/>
              <a:t>Global Catalog servers are often placed at strategic locations within the AD environment to facilitate quick access to directory data.</a:t>
            </a:r>
          </a:p>
        </p:txBody>
      </p:sp>
      <p:sp>
        <p:nvSpPr>
          <p:cNvPr id="4" name="Footer Placeholder 3">
            <a:extLst>
              <a:ext uri="{FF2B5EF4-FFF2-40B4-BE49-F238E27FC236}">
                <a16:creationId xmlns:a16="http://schemas.microsoft.com/office/drawing/2014/main" id="{5C735233-24FC-F2C5-4727-CDC738D6DB90}"/>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9018FF8E-5E0C-BA2B-56E1-E3EA86A8BB68}"/>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979849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547EE23-174A-7A53-3927-E4FF20CFD98A}"/>
              </a:ext>
            </a:extLst>
          </p:cNvPr>
          <p:cNvSpPr>
            <a:spLocks noGrp="1"/>
          </p:cNvSpPr>
          <p:nvPr>
            <p:ph type="title"/>
          </p:nvPr>
        </p:nvSpPr>
        <p:spPr>
          <a:xfrm>
            <a:off x="643467" y="816638"/>
            <a:ext cx="3367359" cy="5224724"/>
          </a:xfrm>
        </p:spPr>
        <p:txBody>
          <a:bodyPr anchor="ctr">
            <a:normAutofit/>
          </a:bodyPr>
          <a:lstStyle/>
          <a:p>
            <a:r>
              <a:rPr lang="en-US" dirty="0"/>
              <a:t>Organizational Units (Ous)</a:t>
            </a:r>
            <a:endParaRPr lang="en-US"/>
          </a:p>
        </p:txBody>
      </p:sp>
      <p:sp>
        <p:nvSpPr>
          <p:cNvPr id="3" name="Content Placeholder 2">
            <a:extLst>
              <a:ext uri="{FF2B5EF4-FFF2-40B4-BE49-F238E27FC236}">
                <a16:creationId xmlns:a16="http://schemas.microsoft.com/office/drawing/2014/main" id="{7F7247C6-0EF1-E8FC-5367-757E03A92179}"/>
              </a:ext>
            </a:extLst>
          </p:cNvPr>
          <p:cNvSpPr>
            <a:spLocks noGrp="1"/>
          </p:cNvSpPr>
          <p:nvPr>
            <p:ph idx="1"/>
          </p:nvPr>
        </p:nvSpPr>
        <p:spPr>
          <a:xfrm>
            <a:off x="4654295" y="816638"/>
            <a:ext cx="4619706" cy="5224724"/>
          </a:xfrm>
        </p:spPr>
        <p:txBody>
          <a:bodyPr anchor="ctr">
            <a:normAutofit/>
          </a:bodyPr>
          <a:lstStyle/>
          <a:p>
            <a:pPr>
              <a:lnSpc>
                <a:spcPct val="90000"/>
              </a:lnSpc>
            </a:pPr>
            <a:r>
              <a:rPr lang="en-US" b="1" dirty="0"/>
              <a:t>OUs</a:t>
            </a:r>
            <a:r>
              <a:rPr lang="en-US" dirty="0"/>
              <a:t> are containers within a domain used to organize and manage resources like users, groups, and computers.</a:t>
            </a:r>
            <a:endParaRPr lang="en-US"/>
          </a:p>
          <a:p>
            <a:pPr>
              <a:lnSpc>
                <a:spcPct val="90000"/>
              </a:lnSpc>
            </a:pPr>
            <a:r>
              <a:rPr lang="en-US" dirty="0"/>
              <a:t>They allow for the delegation of administrative control and the application of Group Policy settings.</a:t>
            </a:r>
            <a:endParaRPr lang="en-US"/>
          </a:p>
          <a:p>
            <a:pPr>
              <a:lnSpc>
                <a:spcPct val="90000"/>
              </a:lnSpc>
            </a:pPr>
            <a:r>
              <a:rPr lang="en-US" dirty="0"/>
              <a:t>Ous are active directory containers that can contain users, groups, computers, and other OUs.</a:t>
            </a:r>
            <a:endParaRPr lang="en-US"/>
          </a:p>
          <a:p>
            <a:pPr>
              <a:lnSpc>
                <a:spcPct val="90000"/>
              </a:lnSpc>
            </a:pPr>
            <a:r>
              <a:rPr lang="en-US" dirty="0"/>
              <a:t>- Represent your organization hierarchically and logically </a:t>
            </a:r>
            <a:endParaRPr lang="en-US"/>
          </a:p>
          <a:p>
            <a:pPr>
              <a:lnSpc>
                <a:spcPct val="90000"/>
              </a:lnSpc>
            </a:pPr>
            <a:r>
              <a:rPr lang="en-US" dirty="0"/>
              <a:t>- Manage a Collection of objects in a consistent way </a:t>
            </a:r>
            <a:endParaRPr lang="en-US"/>
          </a:p>
          <a:p>
            <a:pPr>
              <a:lnSpc>
                <a:spcPct val="90000"/>
              </a:lnSpc>
            </a:pPr>
            <a:r>
              <a:rPr lang="en-US" dirty="0"/>
              <a:t>- Delegate permissions to administer groups of objects</a:t>
            </a:r>
            <a:endParaRPr lang="en-US"/>
          </a:p>
          <a:p>
            <a:pPr>
              <a:lnSpc>
                <a:spcPct val="90000"/>
              </a:lnSpc>
            </a:pPr>
            <a:r>
              <a:rPr lang="en-US" dirty="0"/>
              <a:t>- Apply policies.</a:t>
            </a:r>
            <a:endParaRPr lang="en-US"/>
          </a:p>
        </p:txBody>
      </p:sp>
      <p:sp>
        <p:nvSpPr>
          <p:cNvPr id="4" name="Footer Placeholder 3">
            <a:extLst>
              <a:ext uri="{FF2B5EF4-FFF2-40B4-BE49-F238E27FC236}">
                <a16:creationId xmlns:a16="http://schemas.microsoft.com/office/drawing/2014/main" id="{90EF0C2D-83EE-3EB4-4F66-FA38EBBB321A}"/>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D83D6BFD-579A-F8C0-F2FF-8105DEB93EE5}"/>
              </a:ext>
            </a:extLst>
          </p:cNvPr>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31128708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637C33-2C0E-2125-70F1-301004EE37D6}"/>
              </a:ext>
            </a:extLst>
          </p:cNvPr>
          <p:cNvSpPr>
            <a:spLocks noGrp="1"/>
          </p:cNvSpPr>
          <p:nvPr>
            <p:ph type="title"/>
          </p:nvPr>
        </p:nvSpPr>
        <p:spPr>
          <a:xfrm>
            <a:off x="1043950" y="1179151"/>
            <a:ext cx="3300646" cy="4463889"/>
          </a:xfrm>
        </p:spPr>
        <p:txBody>
          <a:bodyPr anchor="ctr">
            <a:normAutofit/>
          </a:bodyPr>
          <a:lstStyle/>
          <a:p>
            <a:r>
              <a:rPr lang="en-US" b="1" dirty="0"/>
              <a:t>Groups</a:t>
            </a:r>
            <a:endParaRPr lang="en-US"/>
          </a:p>
        </p:txBody>
      </p:sp>
      <p:sp>
        <p:nvSpPr>
          <p:cNvPr id="10" name="Isosceles Triangle 9">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15CDB9D-D071-0B5F-5061-EB48E7B83F77}"/>
              </a:ext>
            </a:extLst>
          </p:cNvPr>
          <p:cNvSpPr>
            <a:spLocks noGrp="1"/>
          </p:cNvSpPr>
          <p:nvPr>
            <p:ph idx="1"/>
          </p:nvPr>
        </p:nvSpPr>
        <p:spPr>
          <a:xfrm>
            <a:off x="4978918" y="1109145"/>
            <a:ext cx="6341016" cy="4603900"/>
          </a:xfrm>
        </p:spPr>
        <p:txBody>
          <a:bodyPr anchor="ctr">
            <a:normAutofit/>
          </a:bodyPr>
          <a:lstStyle/>
          <a:p>
            <a:r>
              <a:rPr lang="en-US" b="1" dirty="0"/>
              <a:t>Groups</a:t>
            </a:r>
            <a:r>
              <a:rPr lang="en-US" dirty="0"/>
              <a:t> are collections of users, computers, or other groups and are used to simplify permission management.</a:t>
            </a:r>
          </a:p>
          <a:p>
            <a:r>
              <a:rPr lang="en-US" dirty="0"/>
              <a:t>There are two main types of groups: </a:t>
            </a:r>
            <a:r>
              <a:rPr lang="en-US" b="1" dirty="0"/>
              <a:t>Security Groups</a:t>
            </a:r>
            <a:r>
              <a:rPr lang="en-US" dirty="0"/>
              <a:t> (used for permissions) and </a:t>
            </a:r>
            <a:r>
              <a:rPr lang="en-US" b="1" dirty="0"/>
              <a:t>Distribution Groups</a:t>
            </a:r>
            <a:r>
              <a:rPr lang="en-US" dirty="0"/>
              <a:t> (used mainly for email distribution).</a:t>
            </a:r>
          </a:p>
        </p:txBody>
      </p:sp>
      <p:sp>
        <p:nvSpPr>
          <p:cNvPr id="14" name="Isosceles Triangle 13">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Footer Placeholder 3">
            <a:extLst>
              <a:ext uri="{FF2B5EF4-FFF2-40B4-BE49-F238E27FC236}">
                <a16:creationId xmlns:a16="http://schemas.microsoft.com/office/drawing/2014/main" id="{DC97F888-FE50-5013-6485-8FD60BF6C6A3}"/>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CB423130-7AA1-469D-D3DF-15287982D593}"/>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22315242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D0364F-2BA5-8CE7-8E1B-8D2D79F870E5}"/>
              </a:ext>
            </a:extLst>
          </p:cNvPr>
          <p:cNvSpPr>
            <a:spLocks noGrp="1"/>
          </p:cNvSpPr>
          <p:nvPr>
            <p:ph type="title"/>
          </p:nvPr>
        </p:nvSpPr>
        <p:spPr>
          <a:xfrm>
            <a:off x="1043950" y="1179151"/>
            <a:ext cx="3300646" cy="4463889"/>
          </a:xfrm>
        </p:spPr>
        <p:txBody>
          <a:bodyPr anchor="ctr">
            <a:normAutofit/>
          </a:bodyPr>
          <a:lstStyle/>
          <a:p>
            <a:r>
              <a:rPr lang="en-US" dirty="0"/>
              <a:t>Users and Computers</a:t>
            </a:r>
            <a:endParaRPr lang="en-US"/>
          </a:p>
        </p:txBody>
      </p:sp>
      <p:sp>
        <p:nvSpPr>
          <p:cNvPr id="10" name="Isosceles Triangle 9">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DBEB12E-5931-8A96-58EB-2EC87485B0E4}"/>
              </a:ext>
            </a:extLst>
          </p:cNvPr>
          <p:cNvSpPr>
            <a:spLocks noGrp="1"/>
          </p:cNvSpPr>
          <p:nvPr>
            <p:ph idx="1"/>
          </p:nvPr>
        </p:nvSpPr>
        <p:spPr>
          <a:xfrm>
            <a:off x="4978918" y="1109145"/>
            <a:ext cx="6341016" cy="4603900"/>
          </a:xfrm>
        </p:spPr>
        <p:txBody>
          <a:bodyPr anchor="ctr">
            <a:normAutofit/>
          </a:bodyPr>
          <a:lstStyle/>
          <a:p>
            <a:r>
              <a:rPr lang="en-US" b="1" dirty="0"/>
              <a:t>Users</a:t>
            </a:r>
            <a:r>
              <a:rPr lang="en-US" dirty="0"/>
              <a:t> and </a:t>
            </a:r>
            <a:r>
              <a:rPr lang="en-US" b="1" dirty="0"/>
              <a:t>Computers</a:t>
            </a:r>
            <a:r>
              <a:rPr lang="en-US" dirty="0"/>
              <a:t> are individual objects in AD. User accounts represent individuals or services, while computer accounts represent machines joined to the domain.</a:t>
            </a:r>
          </a:p>
        </p:txBody>
      </p:sp>
      <p:sp>
        <p:nvSpPr>
          <p:cNvPr id="14" name="Isosceles Triangle 13">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Footer Placeholder 3">
            <a:extLst>
              <a:ext uri="{FF2B5EF4-FFF2-40B4-BE49-F238E27FC236}">
                <a16:creationId xmlns:a16="http://schemas.microsoft.com/office/drawing/2014/main" id="{1FD75D6C-3056-ED77-C97B-0EC9957B2D6D}"/>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C3353025-4F86-DFB7-54E3-2BA876B44858}"/>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19942705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173568-D569-3A6F-3006-C130331D4E97}"/>
              </a:ext>
            </a:extLst>
          </p:cNvPr>
          <p:cNvSpPr>
            <a:spLocks noGrp="1"/>
          </p:cNvSpPr>
          <p:nvPr>
            <p:ph type="title"/>
          </p:nvPr>
        </p:nvSpPr>
        <p:spPr>
          <a:xfrm>
            <a:off x="1043950" y="1179151"/>
            <a:ext cx="3300646" cy="4463889"/>
          </a:xfrm>
        </p:spPr>
        <p:txBody>
          <a:bodyPr anchor="ctr">
            <a:normAutofit/>
          </a:bodyPr>
          <a:lstStyle/>
          <a:p>
            <a:r>
              <a:rPr lang="en-US" dirty="0"/>
              <a:t>Resources (Files, Printers, etc.)</a:t>
            </a:r>
            <a:endParaRPr lang="en-US"/>
          </a:p>
        </p:txBody>
      </p:sp>
      <p:sp>
        <p:nvSpPr>
          <p:cNvPr id="10" name="Isosceles Triangle 9">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840B6D6-47FA-8123-168A-723EFA9196C2}"/>
              </a:ext>
            </a:extLst>
          </p:cNvPr>
          <p:cNvSpPr>
            <a:spLocks noGrp="1"/>
          </p:cNvSpPr>
          <p:nvPr>
            <p:ph idx="1"/>
          </p:nvPr>
        </p:nvSpPr>
        <p:spPr>
          <a:xfrm>
            <a:off x="4978918" y="1109145"/>
            <a:ext cx="6341016" cy="4603900"/>
          </a:xfrm>
        </p:spPr>
        <p:txBody>
          <a:bodyPr anchor="ctr">
            <a:normAutofit/>
          </a:bodyPr>
          <a:lstStyle/>
          <a:p>
            <a:r>
              <a:rPr lang="en-US" b="1" dirty="0"/>
              <a:t>Resources</a:t>
            </a:r>
            <a:r>
              <a:rPr lang="en-US" dirty="0"/>
              <a:t> like files, printers, and other networked devices are resources that are accessible within the AD environment. Access to these resources is typically managed via security groups and permissions.</a:t>
            </a:r>
          </a:p>
        </p:txBody>
      </p:sp>
      <p:sp>
        <p:nvSpPr>
          <p:cNvPr id="14" name="Isosceles Triangle 13">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Footer Placeholder 3">
            <a:extLst>
              <a:ext uri="{FF2B5EF4-FFF2-40B4-BE49-F238E27FC236}">
                <a16:creationId xmlns:a16="http://schemas.microsoft.com/office/drawing/2014/main" id="{5273F7FC-7A66-E50E-1F0E-6997A503A2A2}"/>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3ED2B134-77F4-F9BB-AC11-74DBB4F597B3}"/>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29587789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4D16F1A-5D78-4402-81FF-31A98AFD6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1C262F-0436-AAF8-F082-3B3EB6EB6262}"/>
              </a:ext>
            </a:extLst>
          </p:cNvPr>
          <p:cNvSpPr>
            <a:spLocks noGrp="1"/>
          </p:cNvSpPr>
          <p:nvPr>
            <p:ph type="title"/>
          </p:nvPr>
        </p:nvSpPr>
        <p:spPr>
          <a:xfrm>
            <a:off x="1286933" y="609600"/>
            <a:ext cx="10197494" cy="1099457"/>
          </a:xfrm>
        </p:spPr>
        <p:txBody>
          <a:bodyPr>
            <a:normAutofit/>
          </a:bodyPr>
          <a:lstStyle/>
          <a:p>
            <a:r>
              <a:rPr lang="en-US"/>
              <a:t>Logical AD components</a:t>
            </a:r>
          </a:p>
        </p:txBody>
      </p:sp>
      <p:sp>
        <p:nvSpPr>
          <p:cNvPr id="16" name="Isosceles Triangle 15">
            <a:extLst>
              <a:ext uri="{FF2B5EF4-FFF2-40B4-BE49-F238E27FC236}">
                <a16:creationId xmlns:a16="http://schemas.microsoft.com/office/drawing/2014/main" id="{1B2FB7F0-6A45-43E8-88A7-48E46E6D48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6BA9C607-662B-4FBB-A3F3-CF593AD736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18" name="Content Placeholder 2">
            <a:extLst>
              <a:ext uri="{FF2B5EF4-FFF2-40B4-BE49-F238E27FC236}">
                <a16:creationId xmlns:a16="http://schemas.microsoft.com/office/drawing/2014/main" id="{8E32924A-BA57-07CE-6ED5-688050D17ACD}"/>
              </a:ext>
            </a:extLst>
          </p:cNvPr>
          <p:cNvGraphicFramePr>
            <a:graphicFrameLocks noGrp="1"/>
          </p:cNvGraphicFramePr>
          <p:nvPr>
            <p:ph idx="1"/>
            <p:extLst>
              <p:ext uri="{D42A27DB-BD31-4B8C-83A1-F6EECF244321}">
                <p14:modId xmlns:p14="http://schemas.microsoft.com/office/powerpoint/2010/main" val="2107214036"/>
              </p:ext>
            </p:extLst>
          </p:nvPr>
        </p:nvGraphicFramePr>
        <p:xfrm>
          <a:off x="1286933" y="1948543"/>
          <a:ext cx="9618133" cy="40934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a:extLst>
              <a:ext uri="{FF2B5EF4-FFF2-40B4-BE49-F238E27FC236}">
                <a16:creationId xmlns:a16="http://schemas.microsoft.com/office/drawing/2014/main" id="{08C06765-1A8A-21C4-53C8-0829466DCA5D}"/>
              </a:ext>
            </a:extLst>
          </p:cNvPr>
          <p:cNvSpPr>
            <a:spLocks noGrp="1"/>
          </p:cNvSpPr>
          <p:nvPr>
            <p:ph type="ftr" sz="quarter" idx="11"/>
          </p:nvPr>
        </p:nvSpPr>
        <p:spPr/>
        <p:txBody>
          <a:bodyPr/>
          <a:lstStyle/>
          <a:p>
            <a:r>
              <a:rPr lang="en-US"/>
              <a:t>@soheilsec</a:t>
            </a:r>
            <a:endParaRPr lang="en-US" dirty="0"/>
          </a:p>
        </p:txBody>
      </p:sp>
      <p:sp>
        <p:nvSpPr>
          <p:cNvPr id="4" name="Slide Number Placeholder 3">
            <a:extLst>
              <a:ext uri="{FF2B5EF4-FFF2-40B4-BE49-F238E27FC236}">
                <a16:creationId xmlns:a16="http://schemas.microsoft.com/office/drawing/2014/main" id="{62FAA938-B068-F4C3-622F-09918BDA74CD}"/>
              </a:ext>
            </a:extLst>
          </p:cNvPr>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3264089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738D94-6BA5-3B55-A730-57FB7208A370}"/>
              </a:ext>
            </a:extLst>
          </p:cNvPr>
          <p:cNvSpPr>
            <a:spLocks noGrp="1"/>
          </p:cNvSpPr>
          <p:nvPr>
            <p:ph type="title"/>
          </p:nvPr>
        </p:nvSpPr>
        <p:spPr>
          <a:xfrm>
            <a:off x="1043950" y="1179151"/>
            <a:ext cx="3300646" cy="4463889"/>
          </a:xfrm>
        </p:spPr>
        <p:txBody>
          <a:bodyPr anchor="ctr">
            <a:normAutofit/>
          </a:bodyPr>
          <a:lstStyle/>
          <a:p>
            <a:r>
              <a:rPr lang="en-US" dirty="0"/>
              <a:t>Objects</a:t>
            </a:r>
            <a:endParaRPr lang="en-US"/>
          </a:p>
        </p:txBody>
      </p:sp>
      <p:sp>
        <p:nvSpPr>
          <p:cNvPr id="10" name="Isosceles Triangle 9">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F8417DF-A8E0-CE81-5228-8ADE1170C193}"/>
              </a:ext>
            </a:extLst>
          </p:cNvPr>
          <p:cNvSpPr>
            <a:spLocks noGrp="1"/>
          </p:cNvSpPr>
          <p:nvPr>
            <p:ph idx="1"/>
          </p:nvPr>
        </p:nvSpPr>
        <p:spPr>
          <a:xfrm>
            <a:off x="4978918" y="1109145"/>
            <a:ext cx="6341016" cy="4603900"/>
          </a:xfrm>
        </p:spPr>
        <p:txBody>
          <a:bodyPr anchor="ctr">
            <a:normAutofit/>
          </a:bodyPr>
          <a:lstStyle/>
          <a:p>
            <a:r>
              <a:rPr lang="en-US" dirty="0"/>
              <a:t>User  :Enables network resource access for a user </a:t>
            </a:r>
          </a:p>
          <a:p>
            <a:r>
              <a:rPr lang="en-US" dirty="0" err="1"/>
              <a:t>InetOrgPerson</a:t>
            </a:r>
            <a:r>
              <a:rPr lang="en-US" dirty="0"/>
              <a:t> : Similar to a user account and Used for compatibility with other directory services </a:t>
            </a:r>
          </a:p>
          <a:p>
            <a:r>
              <a:rPr lang="en-US" dirty="0"/>
              <a:t>Contacts : Used primarily to assign e-mail addresses to external users. Does not enable network access.</a:t>
            </a:r>
          </a:p>
          <a:p>
            <a:r>
              <a:rPr lang="en-US" dirty="0"/>
              <a:t>Groups : Used to simplify the administration of access control.</a:t>
            </a:r>
          </a:p>
          <a:p>
            <a:r>
              <a:rPr lang="en-US" dirty="0"/>
              <a:t>Computers : Enables authentication and auditing of computer access to resources </a:t>
            </a:r>
          </a:p>
          <a:p>
            <a:r>
              <a:rPr lang="en-US" dirty="0"/>
              <a:t>Printers :Used to simplify the process of locating and connecting to printers.</a:t>
            </a:r>
          </a:p>
          <a:p>
            <a:r>
              <a:rPr lang="en-US" dirty="0"/>
              <a:t>Shared folders :Enables users to search for shared folders based on properties </a:t>
            </a:r>
          </a:p>
        </p:txBody>
      </p:sp>
      <p:sp>
        <p:nvSpPr>
          <p:cNvPr id="14" name="Isosceles Triangle 13">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Footer Placeholder 3">
            <a:extLst>
              <a:ext uri="{FF2B5EF4-FFF2-40B4-BE49-F238E27FC236}">
                <a16:creationId xmlns:a16="http://schemas.microsoft.com/office/drawing/2014/main" id="{6F5598BB-4C98-471A-6DD4-C46CED24F9D8}"/>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1265CDBF-9CB7-BFC7-A715-D472604E0B93}"/>
              </a:ext>
            </a:extLst>
          </p:cNvPr>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36812580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D86E1-D9F2-03A2-5175-04489C37B8B6}"/>
              </a:ext>
            </a:extLst>
          </p:cNvPr>
          <p:cNvSpPr>
            <a:spLocks noGrp="1"/>
          </p:cNvSpPr>
          <p:nvPr>
            <p:ph type="title"/>
          </p:nvPr>
        </p:nvSpPr>
        <p:spPr/>
        <p:txBody>
          <a:bodyPr/>
          <a:lstStyle/>
          <a:p>
            <a:pPr algn="ctr"/>
            <a:r>
              <a:rPr lang="en-US" dirty="0"/>
              <a:t>Me</a:t>
            </a:r>
          </a:p>
        </p:txBody>
      </p:sp>
      <p:sp>
        <p:nvSpPr>
          <p:cNvPr id="3" name="Content Placeholder 2">
            <a:extLst>
              <a:ext uri="{FF2B5EF4-FFF2-40B4-BE49-F238E27FC236}">
                <a16:creationId xmlns:a16="http://schemas.microsoft.com/office/drawing/2014/main" id="{3778B408-582D-F8D5-AEE3-3EED57EB20F9}"/>
              </a:ext>
            </a:extLst>
          </p:cNvPr>
          <p:cNvSpPr>
            <a:spLocks noGrp="1"/>
          </p:cNvSpPr>
          <p:nvPr>
            <p:ph idx="1"/>
          </p:nvPr>
        </p:nvSpPr>
        <p:spPr/>
        <p:txBody>
          <a:bodyPr/>
          <a:lstStyle/>
          <a:p>
            <a:r>
              <a:rPr lang="en-US" dirty="0"/>
              <a:t>Soheil Hashemi</a:t>
            </a:r>
          </a:p>
          <a:p>
            <a:r>
              <a:rPr lang="en-US" dirty="0"/>
              <a:t>Red Teamer | Penetration Tester</a:t>
            </a:r>
          </a:p>
          <a:p>
            <a:r>
              <a:rPr lang="en-US" dirty="0"/>
              <a:t>@soheilsec</a:t>
            </a:r>
          </a:p>
        </p:txBody>
      </p:sp>
      <p:sp>
        <p:nvSpPr>
          <p:cNvPr id="4" name="Footer Placeholder 3">
            <a:extLst>
              <a:ext uri="{FF2B5EF4-FFF2-40B4-BE49-F238E27FC236}">
                <a16:creationId xmlns:a16="http://schemas.microsoft.com/office/drawing/2014/main" id="{E9DD5B92-A466-0CE0-F678-E8E976880231}"/>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1E62B459-85D7-BDF1-C104-E1479E5D33D8}"/>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4118175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E43621-8708-E3D2-8C58-5D3E09EC3133}"/>
              </a:ext>
            </a:extLst>
          </p:cNvPr>
          <p:cNvSpPr>
            <a:spLocks noGrp="1"/>
          </p:cNvSpPr>
          <p:nvPr>
            <p:ph type="title"/>
          </p:nvPr>
        </p:nvSpPr>
        <p:spPr>
          <a:xfrm>
            <a:off x="1043950" y="1179151"/>
            <a:ext cx="3300646" cy="4463889"/>
          </a:xfrm>
        </p:spPr>
        <p:txBody>
          <a:bodyPr anchor="ctr">
            <a:normAutofit/>
          </a:bodyPr>
          <a:lstStyle/>
          <a:p>
            <a:pPr algn="ctr"/>
            <a:r>
              <a:rPr lang="en-US" sz="3300" b="1" dirty="0"/>
              <a:t>Security Identifiers (SID), Relative Identifiers (RID), and Globally Unique Identifiers (GUID)</a:t>
            </a:r>
            <a:endParaRPr lang="en-US" sz="3300" dirty="0"/>
          </a:p>
        </p:txBody>
      </p:sp>
      <p:sp>
        <p:nvSpPr>
          <p:cNvPr id="10" name="Isosceles Triangle 9">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80057A2-47B3-6158-F343-FB3449AF059A}"/>
              </a:ext>
            </a:extLst>
          </p:cNvPr>
          <p:cNvSpPr>
            <a:spLocks noGrp="1"/>
          </p:cNvSpPr>
          <p:nvPr>
            <p:ph idx="1"/>
          </p:nvPr>
        </p:nvSpPr>
        <p:spPr>
          <a:xfrm>
            <a:off x="4978918" y="1109145"/>
            <a:ext cx="6341016" cy="4603900"/>
          </a:xfrm>
        </p:spPr>
        <p:txBody>
          <a:bodyPr anchor="ctr">
            <a:normAutofit/>
          </a:bodyPr>
          <a:lstStyle/>
          <a:p>
            <a:r>
              <a:rPr lang="en-US" b="1" dirty="0"/>
              <a:t>SID</a:t>
            </a:r>
            <a:r>
              <a:rPr lang="en-US" dirty="0"/>
              <a:t>: Unique identifier for each object.</a:t>
            </a:r>
          </a:p>
          <a:p>
            <a:r>
              <a:rPr lang="en-US" b="1" dirty="0"/>
              <a:t>RID</a:t>
            </a:r>
            <a:r>
              <a:rPr lang="en-US" dirty="0"/>
              <a:t>: The unique portion of a SID within a domain.</a:t>
            </a:r>
          </a:p>
          <a:p>
            <a:r>
              <a:rPr lang="en-US" b="1" dirty="0"/>
              <a:t>GUID</a:t>
            </a:r>
            <a:r>
              <a:rPr lang="en-US" dirty="0"/>
              <a:t>: A 128-bit unique identifier for AD objects.</a:t>
            </a:r>
          </a:p>
        </p:txBody>
      </p:sp>
      <p:sp>
        <p:nvSpPr>
          <p:cNvPr id="14" name="Isosceles Triangle 13">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Footer Placeholder 3">
            <a:extLst>
              <a:ext uri="{FF2B5EF4-FFF2-40B4-BE49-F238E27FC236}">
                <a16:creationId xmlns:a16="http://schemas.microsoft.com/office/drawing/2014/main" id="{B624B3E8-74BD-A3A5-E5B4-D1D2EAD1E9E0}"/>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318D1BC7-0739-554C-A06B-C02DF5EE92FC}"/>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36366294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952AA57-0993-FD83-50F7-376F2D8B9BA5}"/>
              </a:ext>
            </a:extLst>
          </p:cNvPr>
          <p:cNvSpPr>
            <a:spLocks noGrp="1"/>
          </p:cNvSpPr>
          <p:nvPr>
            <p:ph type="title"/>
          </p:nvPr>
        </p:nvSpPr>
        <p:spPr>
          <a:xfrm>
            <a:off x="643467" y="816638"/>
            <a:ext cx="3367359" cy="5224724"/>
          </a:xfrm>
        </p:spPr>
        <p:txBody>
          <a:bodyPr anchor="ctr">
            <a:normAutofit/>
          </a:bodyPr>
          <a:lstStyle/>
          <a:p>
            <a:r>
              <a:rPr lang="en-US" b="1"/>
              <a:t>Distinguished Names (DN) and User Principal Names (UPN)</a:t>
            </a:r>
            <a:endParaRPr lang="en-US"/>
          </a:p>
        </p:txBody>
      </p:sp>
      <p:sp>
        <p:nvSpPr>
          <p:cNvPr id="3" name="Content Placeholder 2">
            <a:extLst>
              <a:ext uri="{FF2B5EF4-FFF2-40B4-BE49-F238E27FC236}">
                <a16:creationId xmlns:a16="http://schemas.microsoft.com/office/drawing/2014/main" id="{C9CE9337-3981-59FC-4497-EEE34F15A740}"/>
              </a:ext>
            </a:extLst>
          </p:cNvPr>
          <p:cNvSpPr>
            <a:spLocks noGrp="1"/>
          </p:cNvSpPr>
          <p:nvPr>
            <p:ph idx="1"/>
          </p:nvPr>
        </p:nvSpPr>
        <p:spPr>
          <a:xfrm>
            <a:off x="4654295" y="816638"/>
            <a:ext cx="4619706" cy="5224724"/>
          </a:xfrm>
        </p:spPr>
        <p:txBody>
          <a:bodyPr anchor="ctr">
            <a:normAutofit/>
          </a:bodyPr>
          <a:lstStyle/>
          <a:p>
            <a:r>
              <a:rPr lang="en-US" b="1" dirty="0"/>
              <a:t>DN</a:t>
            </a:r>
            <a:r>
              <a:rPr lang="en-US" dirty="0"/>
              <a:t>: A unique identifier specifying an object’s position in the AD hierarchy.</a:t>
            </a:r>
          </a:p>
          <a:p>
            <a:r>
              <a:rPr lang="en-US" b="1" dirty="0"/>
              <a:t>UPN</a:t>
            </a:r>
            <a:r>
              <a:rPr lang="en-US" dirty="0"/>
              <a:t>: A simplified login format for users </a:t>
            </a:r>
            <a:r>
              <a:rPr lang="en-US" dirty="0" err="1"/>
              <a:t>soheil@soheil.lab</a:t>
            </a:r>
            <a:endParaRPr lang="en-US" dirty="0"/>
          </a:p>
        </p:txBody>
      </p:sp>
      <p:sp>
        <p:nvSpPr>
          <p:cNvPr id="4" name="Footer Placeholder 3">
            <a:extLst>
              <a:ext uri="{FF2B5EF4-FFF2-40B4-BE49-F238E27FC236}">
                <a16:creationId xmlns:a16="http://schemas.microsoft.com/office/drawing/2014/main" id="{D8EF69F7-3D1D-96B2-8F18-DC07851120FA}"/>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C8AB523A-CBBE-E01C-2907-DC5A166799CB}"/>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4382571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F534EC-3685-CDCB-E0B3-6C6B97A2ABA3}"/>
              </a:ext>
            </a:extLst>
          </p:cNvPr>
          <p:cNvSpPr>
            <a:spLocks noGrp="1"/>
          </p:cNvSpPr>
          <p:nvPr>
            <p:ph type="title"/>
          </p:nvPr>
        </p:nvSpPr>
        <p:spPr>
          <a:xfrm>
            <a:off x="643467" y="816638"/>
            <a:ext cx="3367359" cy="5224724"/>
          </a:xfrm>
        </p:spPr>
        <p:txBody>
          <a:bodyPr anchor="ctr">
            <a:normAutofit/>
          </a:bodyPr>
          <a:lstStyle/>
          <a:p>
            <a:r>
              <a:rPr lang="en-US" b="1" dirty="0"/>
              <a:t>Physical Components of Active Directory</a:t>
            </a:r>
            <a:endParaRPr lang="en-US"/>
          </a:p>
        </p:txBody>
      </p:sp>
      <p:sp>
        <p:nvSpPr>
          <p:cNvPr id="3" name="Content Placeholder 2">
            <a:extLst>
              <a:ext uri="{FF2B5EF4-FFF2-40B4-BE49-F238E27FC236}">
                <a16:creationId xmlns:a16="http://schemas.microsoft.com/office/drawing/2014/main" id="{A79C6218-4AF5-64CD-51EA-7622F6DCBBAD}"/>
              </a:ext>
            </a:extLst>
          </p:cNvPr>
          <p:cNvSpPr>
            <a:spLocks noGrp="1"/>
          </p:cNvSpPr>
          <p:nvPr>
            <p:ph idx="1"/>
          </p:nvPr>
        </p:nvSpPr>
        <p:spPr>
          <a:xfrm>
            <a:off x="4654295" y="816638"/>
            <a:ext cx="4619706" cy="5224724"/>
          </a:xfrm>
        </p:spPr>
        <p:txBody>
          <a:bodyPr anchor="ctr">
            <a:normAutofit/>
          </a:bodyPr>
          <a:lstStyle/>
          <a:p>
            <a:r>
              <a:rPr lang="en-US" dirty="0"/>
              <a:t>Physical components represent the infrastructure supporting AD’s functionality, including server roles, replication, and network layout, which ensure AD data is available and synchronized across locations.</a:t>
            </a:r>
          </a:p>
          <a:p>
            <a:r>
              <a:rPr lang="en-US" dirty="0"/>
              <a:t>Domain Controllers (DCs)</a:t>
            </a:r>
          </a:p>
          <a:p>
            <a:r>
              <a:rPr lang="en-US" dirty="0"/>
              <a:t>Global Catalog Servers</a:t>
            </a:r>
          </a:p>
          <a:p>
            <a:r>
              <a:rPr lang="en-US" dirty="0"/>
              <a:t>Sites</a:t>
            </a:r>
          </a:p>
          <a:p>
            <a:r>
              <a:rPr lang="en-US" dirty="0"/>
              <a:t>Subnets</a:t>
            </a:r>
          </a:p>
          <a:p>
            <a:r>
              <a:rPr lang="en-US" dirty="0"/>
              <a:t>Replication</a:t>
            </a:r>
          </a:p>
          <a:p>
            <a:r>
              <a:rPr lang="en-US" dirty="0"/>
              <a:t>Read-Only Domain Controllers (RODCs)</a:t>
            </a:r>
          </a:p>
          <a:p>
            <a:r>
              <a:rPr lang="en-US" dirty="0"/>
              <a:t>Flexible Single Master Operations (FSMO) Roles</a:t>
            </a:r>
          </a:p>
        </p:txBody>
      </p:sp>
      <p:sp>
        <p:nvSpPr>
          <p:cNvPr id="4" name="Footer Placeholder 3">
            <a:extLst>
              <a:ext uri="{FF2B5EF4-FFF2-40B4-BE49-F238E27FC236}">
                <a16:creationId xmlns:a16="http://schemas.microsoft.com/office/drawing/2014/main" id="{789278C9-7BC0-8AA2-529B-B866F54634CA}"/>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4634C8FD-2D5A-D82F-AAA4-44F86CDEDC29}"/>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28026139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8D2BC66-FCF5-1DC6-1C69-A8EAF7616156}"/>
              </a:ext>
            </a:extLst>
          </p:cNvPr>
          <p:cNvSpPr>
            <a:spLocks noGrp="1"/>
          </p:cNvSpPr>
          <p:nvPr>
            <p:ph type="title"/>
          </p:nvPr>
        </p:nvSpPr>
        <p:spPr>
          <a:xfrm>
            <a:off x="643467" y="816638"/>
            <a:ext cx="3367359" cy="5224724"/>
          </a:xfrm>
        </p:spPr>
        <p:txBody>
          <a:bodyPr anchor="ctr">
            <a:normAutofit/>
          </a:bodyPr>
          <a:lstStyle/>
          <a:p>
            <a:r>
              <a:rPr lang="en-US" dirty="0"/>
              <a:t>Domain Controllers</a:t>
            </a:r>
            <a:endParaRPr lang="en-US"/>
          </a:p>
        </p:txBody>
      </p:sp>
      <p:sp>
        <p:nvSpPr>
          <p:cNvPr id="3" name="Content Placeholder 2">
            <a:extLst>
              <a:ext uri="{FF2B5EF4-FFF2-40B4-BE49-F238E27FC236}">
                <a16:creationId xmlns:a16="http://schemas.microsoft.com/office/drawing/2014/main" id="{16DD7E09-5030-B95E-2E1B-2DDD3063F6CF}"/>
              </a:ext>
            </a:extLst>
          </p:cNvPr>
          <p:cNvSpPr>
            <a:spLocks noGrp="1"/>
          </p:cNvSpPr>
          <p:nvPr>
            <p:ph idx="1"/>
          </p:nvPr>
        </p:nvSpPr>
        <p:spPr>
          <a:xfrm>
            <a:off x="4654295" y="816638"/>
            <a:ext cx="4619706" cy="5224724"/>
          </a:xfrm>
        </p:spPr>
        <p:txBody>
          <a:bodyPr anchor="ctr">
            <a:normAutofit/>
          </a:bodyPr>
          <a:lstStyle/>
          <a:p>
            <a:r>
              <a:rPr lang="en-US" dirty="0"/>
              <a:t>Servers that host the AD database, handle authentication, and provide access to AD resources. Domain controllers also participate in replication within and across domains.</a:t>
            </a:r>
          </a:p>
          <a:p>
            <a:r>
              <a:rPr lang="en-US" dirty="0"/>
              <a:t>Host a copy of the AD DS directory store</a:t>
            </a:r>
          </a:p>
          <a:p>
            <a:r>
              <a:rPr lang="en-US" dirty="0"/>
              <a:t>- Provide authentication and authorization services</a:t>
            </a:r>
          </a:p>
          <a:p>
            <a:r>
              <a:rPr lang="en-US" dirty="0"/>
              <a:t>- Replicate updates to other domain controllers in the domain and forest</a:t>
            </a:r>
          </a:p>
          <a:p>
            <a:r>
              <a:rPr lang="en-US" dirty="0"/>
              <a:t>-Allow administrative access to manage user accounts and network resources</a:t>
            </a:r>
          </a:p>
        </p:txBody>
      </p:sp>
      <p:sp>
        <p:nvSpPr>
          <p:cNvPr id="4" name="Footer Placeholder 3">
            <a:extLst>
              <a:ext uri="{FF2B5EF4-FFF2-40B4-BE49-F238E27FC236}">
                <a16:creationId xmlns:a16="http://schemas.microsoft.com/office/drawing/2014/main" id="{024825DC-C3C3-BFF2-A80E-7DFAB1DB6108}"/>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7F7B7DB2-B0A9-DA8E-6954-B4DEA0FE6AC3}"/>
              </a:ext>
            </a:extLst>
          </p:cNvPr>
          <p:cNvSpPr>
            <a:spLocks noGrp="1"/>
          </p:cNvSpPr>
          <p:nvPr>
            <p:ph type="sldNum" sz="quarter" idx="12"/>
          </p:nvPr>
        </p:nvSpPr>
        <p:spPr/>
        <p:txBody>
          <a:bodyPr/>
          <a:lstStyle/>
          <a:p>
            <a:fld id="{D57F1E4F-1CFF-5643-939E-217C01CDF565}" type="slidenum">
              <a:rPr lang="en-US" smtClean="0"/>
              <a:pPr/>
              <a:t>23</a:t>
            </a:fld>
            <a:endParaRPr lang="en-US" dirty="0"/>
          </a:p>
        </p:txBody>
      </p:sp>
    </p:spTree>
    <p:extLst>
      <p:ext uri="{BB962C8B-B14F-4D97-AF65-F5344CB8AC3E}">
        <p14:creationId xmlns:p14="http://schemas.microsoft.com/office/powerpoint/2010/main" val="30039316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20E812C-8DCF-CEF6-6F1E-337B35A747DE}"/>
              </a:ext>
            </a:extLst>
          </p:cNvPr>
          <p:cNvSpPr>
            <a:spLocks noGrp="1"/>
          </p:cNvSpPr>
          <p:nvPr>
            <p:ph type="title"/>
          </p:nvPr>
        </p:nvSpPr>
        <p:spPr>
          <a:xfrm>
            <a:off x="643467" y="816638"/>
            <a:ext cx="3367359" cy="5224724"/>
          </a:xfrm>
        </p:spPr>
        <p:txBody>
          <a:bodyPr anchor="ctr">
            <a:normAutofit/>
          </a:bodyPr>
          <a:lstStyle/>
          <a:p>
            <a:r>
              <a:rPr lang="en-US" dirty="0"/>
              <a:t>Global Catalog Servers</a:t>
            </a:r>
            <a:endParaRPr lang="en-US"/>
          </a:p>
        </p:txBody>
      </p:sp>
      <p:sp>
        <p:nvSpPr>
          <p:cNvPr id="3" name="Content Placeholder 2">
            <a:extLst>
              <a:ext uri="{FF2B5EF4-FFF2-40B4-BE49-F238E27FC236}">
                <a16:creationId xmlns:a16="http://schemas.microsoft.com/office/drawing/2014/main" id="{99CAA743-2145-7B9F-ED2D-76A4D8D7E432}"/>
              </a:ext>
            </a:extLst>
          </p:cNvPr>
          <p:cNvSpPr>
            <a:spLocks noGrp="1"/>
          </p:cNvSpPr>
          <p:nvPr>
            <p:ph idx="1"/>
          </p:nvPr>
        </p:nvSpPr>
        <p:spPr>
          <a:xfrm>
            <a:off x="4654295" y="816638"/>
            <a:ext cx="4619706" cy="5224724"/>
          </a:xfrm>
        </p:spPr>
        <p:txBody>
          <a:bodyPr anchor="ctr">
            <a:normAutofit/>
          </a:bodyPr>
          <a:lstStyle/>
          <a:p>
            <a:pPr marL="0" indent="0">
              <a:buNone/>
            </a:pPr>
            <a:r>
              <a:rPr lang="en-US" dirty="0"/>
              <a:t>Specialized domain controllers that store a partial, read-only copy of all objects in the AD forest. They help expedite searches and logon requests across domains.</a:t>
            </a:r>
          </a:p>
        </p:txBody>
      </p:sp>
      <p:sp>
        <p:nvSpPr>
          <p:cNvPr id="4" name="Footer Placeholder 3">
            <a:extLst>
              <a:ext uri="{FF2B5EF4-FFF2-40B4-BE49-F238E27FC236}">
                <a16:creationId xmlns:a16="http://schemas.microsoft.com/office/drawing/2014/main" id="{D7837EA1-57CC-EA52-53D1-C3E8F2731386}"/>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7E81739D-F9AD-5C31-71B5-3AB88B7EDC34}"/>
              </a:ext>
            </a:extLst>
          </p:cNvPr>
          <p:cNvSpPr>
            <a:spLocks noGrp="1"/>
          </p:cNvSpPr>
          <p:nvPr>
            <p:ph type="sldNum" sz="quarter" idx="12"/>
          </p:nvPr>
        </p:nvSpPr>
        <p:spPr/>
        <p:txBody>
          <a:bodyPr/>
          <a:lstStyle/>
          <a:p>
            <a:fld id="{D57F1E4F-1CFF-5643-939E-217C01CDF565}" type="slidenum">
              <a:rPr lang="en-US" smtClean="0"/>
              <a:pPr/>
              <a:t>24</a:t>
            </a:fld>
            <a:endParaRPr lang="en-US" dirty="0"/>
          </a:p>
        </p:txBody>
      </p:sp>
    </p:spTree>
    <p:extLst>
      <p:ext uri="{BB962C8B-B14F-4D97-AF65-F5344CB8AC3E}">
        <p14:creationId xmlns:p14="http://schemas.microsoft.com/office/powerpoint/2010/main" val="12912951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0D753FC-2697-D8A2-C293-086DD5A9A48E}"/>
              </a:ext>
            </a:extLst>
          </p:cNvPr>
          <p:cNvSpPr>
            <a:spLocks noGrp="1"/>
          </p:cNvSpPr>
          <p:nvPr>
            <p:ph type="title"/>
          </p:nvPr>
        </p:nvSpPr>
        <p:spPr>
          <a:xfrm>
            <a:off x="643467" y="816638"/>
            <a:ext cx="3367359" cy="5224724"/>
          </a:xfrm>
        </p:spPr>
        <p:txBody>
          <a:bodyPr anchor="ctr">
            <a:normAutofit/>
          </a:bodyPr>
          <a:lstStyle/>
          <a:p>
            <a:r>
              <a:rPr lang="en-US" dirty="0"/>
              <a:t>Sites</a:t>
            </a:r>
            <a:endParaRPr lang="en-US"/>
          </a:p>
        </p:txBody>
      </p:sp>
      <p:sp>
        <p:nvSpPr>
          <p:cNvPr id="3" name="Content Placeholder 2">
            <a:extLst>
              <a:ext uri="{FF2B5EF4-FFF2-40B4-BE49-F238E27FC236}">
                <a16:creationId xmlns:a16="http://schemas.microsoft.com/office/drawing/2014/main" id="{A014265A-9BAA-5CCF-7A29-6B1DD399D264}"/>
              </a:ext>
            </a:extLst>
          </p:cNvPr>
          <p:cNvSpPr>
            <a:spLocks noGrp="1"/>
          </p:cNvSpPr>
          <p:nvPr>
            <p:ph idx="1"/>
          </p:nvPr>
        </p:nvSpPr>
        <p:spPr>
          <a:xfrm>
            <a:off x="4654295" y="816638"/>
            <a:ext cx="4619706" cy="5224724"/>
          </a:xfrm>
        </p:spPr>
        <p:txBody>
          <a:bodyPr anchor="ctr">
            <a:normAutofit/>
          </a:bodyPr>
          <a:lstStyle/>
          <a:p>
            <a:r>
              <a:rPr lang="en-US" dirty="0"/>
              <a:t>Logical representations of physical locations within an AD infrastructure. Sites are used to manage replication traffic and optimize authentication based on network proximity.</a:t>
            </a:r>
          </a:p>
        </p:txBody>
      </p:sp>
      <p:sp>
        <p:nvSpPr>
          <p:cNvPr id="4" name="Footer Placeholder 3">
            <a:extLst>
              <a:ext uri="{FF2B5EF4-FFF2-40B4-BE49-F238E27FC236}">
                <a16:creationId xmlns:a16="http://schemas.microsoft.com/office/drawing/2014/main" id="{5A09DB6D-05A5-65C8-0BCE-3AC0B5344343}"/>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8610D388-F411-DACB-5B0E-608EAA75CE68}"/>
              </a:ext>
            </a:extLst>
          </p:cNvPr>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23490291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CEB2306-ED2C-9969-BC1F-4262C786697C}"/>
              </a:ext>
            </a:extLst>
          </p:cNvPr>
          <p:cNvSpPr>
            <a:spLocks noGrp="1"/>
          </p:cNvSpPr>
          <p:nvPr>
            <p:ph type="title"/>
          </p:nvPr>
        </p:nvSpPr>
        <p:spPr>
          <a:xfrm>
            <a:off x="643467" y="816638"/>
            <a:ext cx="3367359" cy="5224724"/>
          </a:xfrm>
        </p:spPr>
        <p:txBody>
          <a:bodyPr anchor="ctr">
            <a:normAutofit/>
          </a:bodyPr>
          <a:lstStyle/>
          <a:p>
            <a:r>
              <a:rPr lang="en-US" dirty="0"/>
              <a:t>Subnets</a:t>
            </a:r>
            <a:endParaRPr lang="en-US"/>
          </a:p>
        </p:txBody>
      </p:sp>
      <p:sp>
        <p:nvSpPr>
          <p:cNvPr id="3" name="Content Placeholder 2">
            <a:extLst>
              <a:ext uri="{FF2B5EF4-FFF2-40B4-BE49-F238E27FC236}">
                <a16:creationId xmlns:a16="http://schemas.microsoft.com/office/drawing/2014/main" id="{9FA99EDA-0A92-7819-DBBA-89A79C4FA94E}"/>
              </a:ext>
            </a:extLst>
          </p:cNvPr>
          <p:cNvSpPr>
            <a:spLocks noGrp="1"/>
          </p:cNvSpPr>
          <p:nvPr>
            <p:ph idx="1"/>
          </p:nvPr>
        </p:nvSpPr>
        <p:spPr>
          <a:xfrm>
            <a:off x="4654295" y="816638"/>
            <a:ext cx="4619706" cy="5224724"/>
          </a:xfrm>
        </p:spPr>
        <p:txBody>
          <a:bodyPr anchor="ctr">
            <a:normAutofit/>
          </a:bodyPr>
          <a:lstStyle/>
          <a:p>
            <a:r>
              <a:rPr lang="en-US" dirty="0"/>
              <a:t>IP ranges mapped to sites to represent physical locations more granularly, helping direct client requests to the nearest domain controller within the site.</a:t>
            </a:r>
          </a:p>
        </p:txBody>
      </p:sp>
      <p:sp>
        <p:nvSpPr>
          <p:cNvPr id="4" name="Footer Placeholder 3">
            <a:extLst>
              <a:ext uri="{FF2B5EF4-FFF2-40B4-BE49-F238E27FC236}">
                <a16:creationId xmlns:a16="http://schemas.microsoft.com/office/drawing/2014/main" id="{60454A22-1322-F754-3481-6F0CE1471693}"/>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F525E6B8-1A91-C9E9-C8E3-97F402DCFA5C}"/>
              </a:ext>
            </a:extLst>
          </p:cNvPr>
          <p:cNvSpPr>
            <a:spLocks noGrp="1"/>
          </p:cNvSpPr>
          <p:nvPr>
            <p:ph type="sldNum" sz="quarter" idx="12"/>
          </p:nvPr>
        </p:nvSpPr>
        <p:spPr/>
        <p:txBody>
          <a:bodyPr/>
          <a:lstStyle/>
          <a:p>
            <a:fld id="{D57F1E4F-1CFF-5643-939E-217C01CDF565}" type="slidenum">
              <a:rPr lang="en-US" smtClean="0"/>
              <a:pPr/>
              <a:t>26</a:t>
            </a:fld>
            <a:endParaRPr lang="en-US" dirty="0"/>
          </a:p>
        </p:txBody>
      </p:sp>
    </p:spTree>
    <p:extLst>
      <p:ext uri="{BB962C8B-B14F-4D97-AF65-F5344CB8AC3E}">
        <p14:creationId xmlns:p14="http://schemas.microsoft.com/office/powerpoint/2010/main" val="8518526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F3F7D24-2B09-CAA5-39BC-63509F29D5C3}"/>
              </a:ext>
            </a:extLst>
          </p:cNvPr>
          <p:cNvSpPr>
            <a:spLocks noGrp="1"/>
          </p:cNvSpPr>
          <p:nvPr>
            <p:ph type="title"/>
          </p:nvPr>
        </p:nvSpPr>
        <p:spPr>
          <a:xfrm>
            <a:off x="643467" y="816638"/>
            <a:ext cx="3367359" cy="5224724"/>
          </a:xfrm>
        </p:spPr>
        <p:txBody>
          <a:bodyPr anchor="ctr">
            <a:normAutofit/>
          </a:bodyPr>
          <a:lstStyle/>
          <a:p>
            <a:r>
              <a:rPr lang="en-US" dirty="0"/>
              <a:t>Replication</a:t>
            </a:r>
            <a:endParaRPr lang="en-US"/>
          </a:p>
        </p:txBody>
      </p:sp>
      <p:sp>
        <p:nvSpPr>
          <p:cNvPr id="3" name="Content Placeholder 2">
            <a:extLst>
              <a:ext uri="{FF2B5EF4-FFF2-40B4-BE49-F238E27FC236}">
                <a16:creationId xmlns:a16="http://schemas.microsoft.com/office/drawing/2014/main" id="{414224D6-B40E-67B3-A3C0-66FF221C6C5A}"/>
              </a:ext>
            </a:extLst>
          </p:cNvPr>
          <p:cNvSpPr>
            <a:spLocks noGrp="1"/>
          </p:cNvSpPr>
          <p:nvPr>
            <p:ph idx="1"/>
          </p:nvPr>
        </p:nvSpPr>
        <p:spPr>
          <a:xfrm>
            <a:off x="4654295" y="816638"/>
            <a:ext cx="4619706" cy="5224724"/>
          </a:xfrm>
        </p:spPr>
        <p:txBody>
          <a:bodyPr anchor="ctr">
            <a:normAutofit/>
          </a:bodyPr>
          <a:lstStyle/>
          <a:p>
            <a:r>
              <a:rPr lang="en-US" dirty="0"/>
              <a:t>The process of copying AD data between domain controllers. Replication occurs within sites (intra-site) for low latency and between sites (inter-site) on a scheduled basis to manage network traffic.</a:t>
            </a:r>
          </a:p>
        </p:txBody>
      </p:sp>
      <p:sp>
        <p:nvSpPr>
          <p:cNvPr id="4" name="Footer Placeholder 3">
            <a:extLst>
              <a:ext uri="{FF2B5EF4-FFF2-40B4-BE49-F238E27FC236}">
                <a16:creationId xmlns:a16="http://schemas.microsoft.com/office/drawing/2014/main" id="{6503AE09-70C5-B8C8-9E46-153BE45553DE}"/>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853CDA8F-DB8F-A982-E006-11B391EA5568}"/>
              </a:ext>
            </a:extLst>
          </p:cNvPr>
          <p:cNvSpPr>
            <a:spLocks noGrp="1"/>
          </p:cNvSpPr>
          <p:nvPr>
            <p:ph type="sldNum" sz="quarter" idx="12"/>
          </p:nvPr>
        </p:nvSpPr>
        <p:spPr/>
        <p:txBody>
          <a:bodyPr/>
          <a:lstStyle/>
          <a:p>
            <a:fld id="{D57F1E4F-1CFF-5643-939E-217C01CDF565}" type="slidenum">
              <a:rPr lang="en-US" smtClean="0"/>
              <a:pPr/>
              <a:t>27</a:t>
            </a:fld>
            <a:endParaRPr lang="en-US" dirty="0"/>
          </a:p>
        </p:txBody>
      </p:sp>
    </p:spTree>
    <p:extLst>
      <p:ext uri="{BB962C8B-B14F-4D97-AF65-F5344CB8AC3E}">
        <p14:creationId xmlns:p14="http://schemas.microsoft.com/office/powerpoint/2010/main" val="3627910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1177ED-DD5C-5362-A75E-D9AE02D0905B}"/>
              </a:ext>
            </a:extLst>
          </p:cNvPr>
          <p:cNvSpPr>
            <a:spLocks noGrp="1"/>
          </p:cNvSpPr>
          <p:nvPr>
            <p:ph type="title"/>
          </p:nvPr>
        </p:nvSpPr>
        <p:spPr>
          <a:xfrm>
            <a:off x="643467" y="816638"/>
            <a:ext cx="3367359" cy="5224724"/>
          </a:xfrm>
        </p:spPr>
        <p:txBody>
          <a:bodyPr anchor="ctr">
            <a:normAutofit/>
          </a:bodyPr>
          <a:lstStyle/>
          <a:p>
            <a:r>
              <a:rPr lang="en-US" dirty="0"/>
              <a:t>Read-Only Domain Controllers (RODCs)</a:t>
            </a:r>
            <a:endParaRPr lang="en-US"/>
          </a:p>
        </p:txBody>
      </p:sp>
      <p:sp>
        <p:nvSpPr>
          <p:cNvPr id="3" name="Content Placeholder 2">
            <a:extLst>
              <a:ext uri="{FF2B5EF4-FFF2-40B4-BE49-F238E27FC236}">
                <a16:creationId xmlns:a16="http://schemas.microsoft.com/office/drawing/2014/main" id="{96E208F4-9FEC-20F9-BDDE-739238153B83}"/>
              </a:ext>
            </a:extLst>
          </p:cNvPr>
          <p:cNvSpPr>
            <a:spLocks noGrp="1"/>
          </p:cNvSpPr>
          <p:nvPr>
            <p:ph idx="1"/>
          </p:nvPr>
        </p:nvSpPr>
        <p:spPr>
          <a:xfrm>
            <a:off x="4654295" y="816638"/>
            <a:ext cx="4619706" cy="5224724"/>
          </a:xfrm>
        </p:spPr>
        <p:txBody>
          <a:bodyPr anchor="ctr">
            <a:normAutofit/>
          </a:bodyPr>
          <a:lstStyle/>
          <a:p>
            <a:r>
              <a:rPr lang="en-US" dirty="0"/>
              <a:t>Domain controllers that hold a read-only copy of the AD database. Used primarily in remote locations with limited security or connectivity.</a:t>
            </a:r>
          </a:p>
        </p:txBody>
      </p:sp>
      <p:sp>
        <p:nvSpPr>
          <p:cNvPr id="4" name="Footer Placeholder 3">
            <a:extLst>
              <a:ext uri="{FF2B5EF4-FFF2-40B4-BE49-F238E27FC236}">
                <a16:creationId xmlns:a16="http://schemas.microsoft.com/office/drawing/2014/main" id="{EF8AF65E-E121-F9D6-F2B1-C844E377A792}"/>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7C429D94-1110-202D-9C6A-C5EBED759DF6}"/>
              </a:ext>
            </a:extLst>
          </p:cNvPr>
          <p:cNvSpPr>
            <a:spLocks noGrp="1"/>
          </p:cNvSpPr>
          <p:nvPr>
            <p:ph type="sldNum" sz="quarter" idx="12"/>
          </p:nvPr>
        </p:nvSpPr>
        <p:spPr/>
        <p:txBody>
          <a:bodyPr/>
          <a:lstStyle/>
          <a:p>
            <a:fld id="{D57F1E4F-1CFF-5643-939E-217C01CDF565}" type="slidenum">
              <a:rPr lang="en-US" smtClean="0"/>
              <a:pPr/>
              <a:t>28</a:t>
            </a:fld>
            <a:endParaRPr lang="en-US" dirty="0"/>
          </a:p>
        </p:txBody>
      </p:sp>
    </p:spTree>
    <p:extLst>
      <p:ext uri="{BB962C8B-B14F-4D97-AF65-F5344CB8AC3E}">
        <p14:creationId xmlns:p14="http://schemas.microsoft.com/office/powerpoint/2010/main" val="36330768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48B4544-B5E6-B425-A30E-ED12FE480E21}"/>
              </a:ext>
            </a:extLst>
          </p:cNvPr>
          <p:cNvSpPr>
            <a:spLocks noGrp="1"/>
          </p:cNvSpPr>
          <p:nvPr>
            <p:ph type="title"/>
          </p:nvPr>
        </p:nvSpPr>
        <p:spPr>
          <a:xfrm>
            <a:off x="643467" y="816638"/>
            <a:ext cx="3367359" cy="5224724"/>
          </a:xfrm>
        </p:spPr>
        <p:txBody>
          <a:bodyPr anchor="ctr">
            <a:normAutofit/>
          </a:bodyPr>
          <a:lstStyle/>
          <a:p>
            <a:r>
              <a:rPr lang="en-US" dirty="0"/>
              <a:t>Flexible Single Master Operations (FSMO) Roles</a:t>
            </a:r>
            <a:endParaRPr lang="en-US"/>
          </a:p>
        </p:txBody>
      </p:sp>
      <p:sp>
        <p:nvSpPr>
          <p:cNvPr id="3" name="Content Placeholder 2">
            <a:extLst>
              <a:ext uri="{FF2B5EF4-FFF2-40B4-BE49-F238E27FC236}">
                <a16:creationId xmlns:a16="http://schemas.microsoft.com/office/drawing/2014/main" id="{AC6005CE-B554-C3A0-0BEE-82FE3EB6841A}"/>
              </a:ext>
            </a:extLst>
          </p:cNvPr>
          <p:cNvSpPr>
            <a:spLocks noGrp="1"/>
          </p:cNvSpPr>
          <p:nvPr>
            <p:ph idx="1"/>
          </p:nvPr>
        </p:nvSpPr>
        <p:spPr>
          <a:xfrm>
            <a:off x="4654295" y="816638"/>
            <a:ext cx="4619706" cy="5224724"/>
          </a:xfrm>
        </p:spPr>
        <p:txBody>
          <a:bodyPr anchor="ctr">
            <a:normAutofit/>
          </a:bodyPr>
          <a:lstStyle/>
          <a:p>
            <a:r>
              <a:rPr lang="en-US" dirty="0"/>
              <a:t>Special roles assigned to specific domain controllers to manage critical AD functions. These include roles like </a:t>
            </a:r>
            <a:r>
              <a:rPr lang="en-US" b="1" dirty="0"/>
              <a:t>Schema Master</a:t>
            </a:r>
            <a:r>
              <a:rPr lang="en-US" dirty="0"/>
              <a:t>, </a:t>
            </a:r>
            <a:r>
              <a:rPr lang="en-US" b="1" dirty="0"/>
              <a:t>Domain Naming Master</a:t>
            </a:r>
            <a:r>
              <a:rPr lang="en-US" dirty="0"/>
              <a:t>, </a:t>
            </a:r>
            <a:r>
              <a:rPr lang="en-US" b="1" dirty="0"/>
              <a:t>RID Master</a:t>
            </a:r>
            <a:r>
              <a:rPr lang="en-US" dirty="0"/>
              <a:t>, </a:t>
            </a:r>
            <a:r>
              <a:rPr lang="en-US" b="1" dirty="0"/>
              <a:t>PDC Emulator</a:t>
            </a:r>
            <a:r>
              <a:rPr lang="en-US" dirty="0"/>
              <a:t>, and </a:t>
            </a:r>
            <a:r>
              <a:rPr lang="en-US" b="1" dirty="0"/>
              <a:t>Infrastructure Master</a:t>
            </a:r>
            <a:r>
              <a:rPr lang="en-US" dirty="0"/>
              <a:t>.</a:t>
            </a:r>
          </a:p>
        </p:txBody>
      </p:sp>
      <p:sp>
        <p:nvSpPr>
          <p:cNvPr id="4" name="Footer Placeholder 3">
            <a:extLst>
              <a:ext uri="{FF2B5EF4-FFF2-40B4-BE49-F238E27FC236}">
                <a16:creationId xmlns:a16="http://schemas.microsoft.com/office/drawing/2014/main" id="{B2F9F1D0-8AAC-5096-328F-879EA775899B}"/>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E9E4A262-569B-5565-8BCF-1A706566B1D3}"/>
              </a:ext>
            </a:extLst>
          </p:cNvPr>
          <p:cNvSpPr>
            <a:spLocks noGrp="1"/>
          </p:cNvSpPr>
          <p:nvPr>
            <p:ph type="sldNum" sz="quarter" idx="12"/>
          </p:nvPr>
        </p:nvSpPr>
        <p:spPr/>
        <p:txBody>
          <a:bodyPr/>
          <a:lstStyle/>
          <a:p>
            <a:fld id="{D57F1E4F-1CFF-5643-939E-217C01CDF565}" type="slidenum">
              <a:rPr lang="en-US" smtClean="0"/>
              <a:pPr/>
              <a:t>29</a:t>
            </a:fld>
            <a:endParaRPr lang="en-US" dirty="0"/>
          </a:p>
        </p:txBody>
      </p:sp>
    </p:spTree>
    <p:extLst>
      <p:ext uri="{BB962C8B-B14F-4D97-AF65-F5344CB8AC3E}">
        <p14:creationId xmlns:p14="http://schemas.microsoft.com/office/powerpoint/2010/main" val="2520705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D935E79-741E-36A1-7100-9343BBC91EDF}"/>
              </a:ext>
            </a:extLst>
          </p:cNvPr>
          <p:cNvSpPr>
            <a:spLocks noGrp="1"/>
          </p:cNvSpPr>
          <p:nvPr>
            <p:ph type="title"/>
          </p:nvPr>
        </p:nvSpPr>
        <p:spPr>
          <a:xfrm>
            <a:off x="7181723" y="609600"/>
            <a:ext cx="4512989" cy="2227730"/>
          </a:xfrm>
        </p:spPr>
        <p:txBody>
          <a:bodyPr anchor="ctr">
            <a:normAutofit/>
          </a:bodyPr>
          <a:lstStyle/>
          <a:p>
            <a:r>
              <a:rPr lang="en-US">
                <a:solidFill>
                  <a:srgbClr val="FFFFFF"/>
                </a:solidFill>
              </a:rPr>
              <a:t>What is the Active Directory?</a:t>
            </a:r>
          </a:p>
        </p:txBody>
      </p:sp>
      <p:pic>
        <p:nvPicPr>
          <p:cNvPr id="7" name="Graphic 6" descr="Open Folder">
            <a:extLst>
              <a:ext uri="{FF2B5EF4-FFF2-40B4-BE49-F238E27FC236}">
                <a16:creationId xmlns:a16="http://schemas.microsoft.com/office/drawing/2014/main" id="{A9C29B40-FB34-AE63-B47E-54AEEF36F09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7251" y="1545062"/>
            <a:ext cx="3856774" cy="3856774"/>
          </a:xfrm>
          <a:prstGeom prst="rect">
            <a:avLst/>
          </a:prstGeom>
        </p:spPr>
      </p:pic>
      <p:sp>
        <p:nvSpPr>
          <p:cNvPr id="3" name="Content Placeholder 2">
            <a:extLst>
              <a:ext uri="{FF2B5EF4-FFF2-40B4-BE49-F238E27FC236}">
                <a16:creationId xmlns:a16="http://schemas.microsoft.com/office/drawing/2014/main" id="{C7E1E615-8B52-DBFC-375A-A1F5D76E5648}"/>
              </a:ext>
            </a:extLst>
          </p:cNvPr>
          <p:cNvSpPr>
            <a:spLocks noGrp="1"/>
          </p:cNvSpPr>
          <p:nvPr>
            <p:ph idx="1"/>
          </p:nvPr>
        </p:nvSpPr>
        <p:spPr>
          <a:xfrm>
            <a:off x="7181725" y="2837329"/>
            <a:ext cx="4512988" cy="3317938"/>
          </a:xfrm>
        </p:spPr>
        <p:txBody>
          <a:bodyPr anchor="t">
            <a:normAutofit/>
          </a:bodyPr>
          <a:lstStyle/>
          <a:p>
            <a:r>
              <a:rPr lang="en-US" dirty="0">
                <a:solidFill>
                  <a:srgbClr val="FFFFFF"/>
                </a:solidFill>
              </a:rPr>
              <a:t>Directory service developed by Microsoft to manage windows domain networks. </a:t>
            </a:r>
          </a:p>
          <a:p>
            <a:r>
              <a:rPr lang="en-US" dirty="0">
                <a:solidFill>
                  <a:srgbClr val="FFFFFF"/>
                </a:solidFill>
              </a:rPr>
              <a:t>Stores information related to objects, such as Computers, Users, Printers, etc. </a:t>
            </a:r>
          </a:p>
          <a:p>
            <a:r>
              <a:rPr lang="en-US" dirty="0">
                <a:solidFill>
                  <a:srgbClr val="FFFFFF"/>
                </a:solidFill>
              </a:rPr>
              <a:t>Authenticates using Kerberos tickets.</a:t>
            </a:r>
          </a:p>
          <a:p>
            <a:r>
              <a:rPr lang="en-US" dirty="0">
                <a:solidFill>
                  <a:srgbClr val="FFFFFF"/>
                </a:solidFill>
              </a:rPr>
              <a:t>Non-Windows devices, such as Linux machines, firewalls, etc. can also authenticate to AD via Radius or LDAP.</a:t>
            </a:r>
          </a:p>
        </p:txBody>
      </p:sp>
      <p:sp>
        <p:nvSpPr>
          <p:cNvPr id="4" name="Footer Placeholder 3">
            <a:extLst>
              <a:ext uri="{FF2B5EF4-FFF2-40B4-BE49-F238E27FC236}">
                <a16:creationId xmlns:a16="http://schemas.microsoft.com/office/drawing/2014/main" id="{5C315300-50C1-E173-F8D2-FF01F02DC77F}"/>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A1365C96-066F-62E6-1611-0B8AC78F8F13}"/>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2665563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A5819CF-9C90-0D27-71BD-347BFBECEE86}"/>
              </a:ext>
            </a:extLst>
          </p:cNvPr>
          <p:cNvSpPr>
            <a:spLocks noGrp="1"/>
          </p:cNvSpPr>
          <p:nvPr>
            <p:ph type="title"/>
          </p:nvPr>
        </p:nvSpPr>
        <p:spPr>
          <a:xfrm>
            <a:off x="643467" y="816638"/>
            <a:ext cx="3367359" cy="5224724"/>
          </a:xfrm>
        </p:spPr>
        <p:txBody>
          <a:bodyPr anchor="ctr">
            <a:normAutofit/>
          </a:bodyPr>
          <a:lstStyle/>
          <a:p>
            <a:r>
              <a:rPr lang="en-US" dirty="0"/>
              <a:t>Active Directory Services</a:t>
            </a:r>
            <a:endParaRPr lang="en-US"/>
          </a:p>
        </p:txBody>
      </p:sp>
      <p:sp>
        <p:nvSpPr>
          <p:cNvPr id="3" name="Content Placeholder 2">
            <a:extLst>
              <a:ext uri="{FF2B5EF4-FFF2-40B4-BE49-F238E27FC236}">
                <a16:creationId xmlns:a16="http://schemas.microsoft.com/office/drawing/2014/main" id="{9163B7BA-1358-B197-F482-A7085C49ED6D}"/>
              </a:ext>
            </a:extLst>
          </p:cNvPr>
          <p:cNvSpPr>
            <a:spLocks noGrp="1"/>
          </p:cNvSpPr>
          <p:nvPr>
            <p:ph idx="1"/>
          </p:nvPr>
        </p:nvSpPr>
        <p:spPr>
          <a:xfrm>
            <a:off x="4654295" y="816638"/>
            <a:ext cx="4619706" cy="5224724"/>
          </a:xfrm>
        </p:spPr>
        <p:txBody>
          <a:bodyPr anchor="ctr">
            <a:normAutofit/>
          </a:bodyPr>
          <a:lstStyle/>
          <a:p>
            <a:pPr>
              <a:buAutoNum type="arabicPeriod"/>
            </a:pPr>
            <a:r>
              <a:rPr lang="en-US" b="1" dirty="0"/>
              <a:t>Active Directory Domain Services (AD DS)</a:t>
            </a:r>
          </a:p>
          <a:p>
            <a:pPr>
              <a:buAutoNum type="arabicPeriod"/>
            </a:pPr>
            <a:r>
              <a:rPr lang="en-US" dirty="0"/>
              <a:t>Active Directory Lightweight Directory Services (AD LDS)</a:t>
            </a:r>
            <a:endParaRPr lang="en-US" b="1" dirty="0"/>
          </a:p>
          <a:p>
            <a:pPr>
              <a:buAutoNum type="arabicPeriod"/>
            </a:pPr>
            <a:r>
              <a:rPr lang="en-US" dirty="0"/>
              <a:t>Active Directory Federation Services (AD FS)</a:t>
            </a:r>
            <a:endParaRPr lang="en-US" b="1" dirty="0"/>
          </a:p>
          <a:p>
            <a:pPr>
              <a:buAutoNum type="arabicPeriod"/>
            </a:pPr>
            <a:r>
              <a:rPr lang="en-US" dirty="0"/>
              <a:t>Active Directory Certificate Services (AD CS)</a:t>
            </a:r>
            <a:endParaRPr lang="en-US" b="1" dirty="0"/>
          </a:p>
          <a:p>
            <a:pPr>
              <a:buAutoNum type="arabicPeriod"/>
            </a:pPr>
            <a:r>
              <a:rPr lang="en-US" dirty="0"/>
              <a:t>Active Directory Rights Management Services (AD RMS)</a:t>
            </a:r>
            <a:endParaRPr lang="en-US" b="1" dirty="0"/>
          </a:p>
          <a:p>
            <a:pPr>
              <a:buAutoNum type="arabicPeriod"/>
            </a:pPr>
            <a:r>
              <a:rPr lang="en-US" dirty="0"/>
              <a:t>Active Directory Replication Services</a:t>
            </a:r>
            <a:endParaRPr lang="en-US" b="1" dirty="0"/>
          </a:p>
          <a:p>
            <a:pPr>
              <a:buAutoNum type="arabicPeriod"/>
            </a:pPr>
            <a:r>
              <a:rPr lang="en-US" dirty="0"/>
              <a:t>Active Directory Web Services (AD WS)</a:t>
            </a:r>
            <a:endParaRPr lang="en-US" b="1" dirty="0"/>
          </a:p>
          <a:p>
            <a:pPr>
              <a:buAutoNum type="arabicPeriod"/>
            </a:pPr>
            <a:r>
              <a:rPr lang="en-US" dirty="0"/>
              <a:t>Active Directory Administrative Center (ADAC)</a:t>
            </a:r>
          </a:p>
        </p:txBody>
      </p:sp>
      <p:sp>
        <p:nvSpPr>
          <p:cNvPr id="4" name="Footer Placeholder 3">
            <a:extLst>
              <a:ext uri="{FF2B5EF4-FFF2-40B4-BE49-F238E27FC236}">
                <a16:creationId xmlns:a16="http://schemas.microsoft.com/office/drawing/2014/main" id="{634490E6-259F-8FC7-BA16-E5F8772752CC}"/>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D881682F-E3CC-5F9A-770B-50B03411D40D}"/>
              </a:ext>
            </a:extLst>
          </p:cNvPr>
          <p:cNvSpPr>
            <a:spLocks noGrp="1"/>
          </p:cNvSpPr>
          <p:nvPr>
            <p:ph type="sldNum" sz="quarter" idx="12"/>
          </p:nvPr>
        </p:nvSpPr>
        <p:spPr/>
        <p:txBody>
          <a:bodyPr/>
          <a:lstStyle/>
          <a:p>
            <a:fld id="{D57F1E4F-1CFF-5643-939E-217C01CDF565}" type="slidenum">
              <a:rPr lang="en-US" smtClean="0"/>
              <a:pPr/>
              <a:t>30</a:t>
            </a:fld>
            <a:endParaRPr lang="en-US" dirty="0"/>
          </a:p>
        </p:txBody>
      </p:sp>
    </p:spTree>
    <p:extLst>
      <p:ext uri="{BB962C8B-B14F-4D97-AF65-F5344CB8AC3E}">
        <p14:creationId xmlns:p14="http://schemas.microsoft.com/office/powerpoint/2010/main" val="6268720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259CE48-0A79-78D0-ED1E-8E79882BFB13}"/>
              </a:ext>
            </a:extLst>
          </p:cNvPr>
          <p:cNvSpPr>
            <a:spLocks noGrp="1"/>
          </p:cNvSpPr>
          <p:nvPr>
            <p:ph type="title"/>
          </p:nvPr>
        </p:nvSpPr>
        <p:spPr>
          <a:xfrm>
            <a:off x="643467" y="816638"/>
            <a:ext cx="3367359" cy="5224724"/>
          </a:xfrm>
        </p:spPr>
        <p:txBody>
          <a:bodyPr anchor="ctr">
            <a:normAutofit/>
          </a:bodyPr>
          <a:lstStyle/>
          <a:p>
            <a:r>
              <a:rPr lang="en-US" dirty="0"/>
              <a:t>Active Directory Domain Services (AD DS)</a:t>
            </a:r>
            <a:endParaRPr lang="en-US"/>
          </a:p>
        </p:txBody>
      </p:sp>
      <p:sp>
        <p:nvSpPr>
          <p:cNvPr id="3" name="Content Placeholder 2">
            <a:extLst>
              <a:ext uri="{FF2B5EF4-FFF2-40B4-BE49-F238E27FC236}">
                <a16:creationId xmlns:a16="http://schemas.microsoft.com/office/drawing/2014/main" id="{1CDC3E82-F99D-607B-66F9-B989DD00AB2D}"/>
              </a:ext>
            </a:extLst>
          </p:cNvPr>
          <p:cNvSpPr>
            <a:spLocks noGrp="1"/>
          </p:cNvSpPr>
          <p:nvPr>
            <p:ph idx="1"/>
          </p:nvPr>
        </p:nvSpPr>
        <p:spPr>
          <a:xfrm>
            <a:off x="4654295" y="816638"/>
            <a:ext cx="4619706" cy="5224724"/>
          </a:xfrm>
        </p:spPr>
        <p:txBody>
          <a:bodyPr anchor="ctr">
            <a:normAutofit/>
          </a:bodyPr>
          <a:lstStyle/>
          <a:p>
            <a:r>
              <a:rPr lang="en-US" b="1" dirty="0"/>
              <a:t>Description</a:t>
            </a:r>
            <a:r>
              <a:rPr lang="en-US" dirty="0"/>
              <a:t>: AD DS is the primary AD service, providing directory services, identity management, and authentication within a domain.</a:t>
            </a:r>
          </a:p>
          <a:p>
            <a:r>
              <a:rPr lang="en-US" b="1" dirty="0"/>
              <a:t>Functions</a:t>
            </a:r>
            <a:r>
              <a:rPr lang="en-US" dirty="0"/>
              <a:t>: AD DS stores information about users, computers, and other resources in a secure, hierarchical structure, enabling centralized management of these resources.</a:t>
            </a:r>
          </a:p>
          <a:p>
            <a:r>
              <a:rPr lang="en-US" b="1" dirty="0"/>
              <a:t>Usage</a:t>
            </a:r>
            <a:r>
              <a:rPr lang="en-US" dirty="0"/>
              <a:t>: It’s essential for managing user logins, enforcing Group Policy, and enabling centralized control over access to resources across the network.</a:t>
            </a:r>
          </a:p>
        </p:txBody>
      </p:sp>
      <p:sp>
        <p:nvSpPr>
          <p:cNvPr id="4" name="Footer Placeholder 3">
            <a:extLst>
              <a:ext uri="{FF2B5EF4-FFF2-40B4-BE49-F238E27FC236}">
                <a16:creationId xmlns:a16="http://schemas.microsoft.com/office/drawing/2014/main" id="{C3F4EED2-D212-14BB-857B-B7488C1A7584}"/>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955F7D97-8A96-0BEB-F3B8-366AFDD8AA66}"/>
              </a:ext>
            </a:extLst>
          </p:cNvPr>
          <p:cNvSpPr>
            <a:spLocks noGrp="1"/>
          </p:cNvSpPr>
          <p:nvPr>
            <p:ph type="sldNum" sz="quarter" idx="12"/>
          </p:nvPr>
        </p:nvSpPr>
        <p:spPr/>
        <p:txBody>
          <a:bodyPr/>
          <a:lstStyle/>
          <a:p>
            <a:fld id="{D57F1E4F-1CFF-5643-939E-217C01CDF565}" type="slidenum">
              <a:rPr lang="en-US" smtClean="0"/>
              <a:pPr/>
              <a:t>31</a:t>
            </a:fld>
            <a:endParaRPr lang="en-US" dirty="0"/>
          </a:p>
        </p:txBody>
      </p:sp>
    </p:spTree>
    <p:extLst>
      <p:ext uri="{BB962C8B-B14F-4D97-AF65-F5344CB8AC3E}">
        <p14:creationId xmlns:p14="http://schemas.microsoft.com/office/powerpoint/2010/main" val="15321304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79FE9FE-02CE-EFFB-A09A-D388909A01EE}"/>
              </a:ext>
            </a:extLst>
          </p:cNvPr>
          <p:cNvSpPr>
            <a:spLocks noGrp="1"/>
          </p:cNvSpPr>
          <p:nvPr>
            <p:ph type="title"/>
          </p:nvPr>
        </p:nvSpPr>
        <p:spPr>
          <a:xfrm>
            <a:off x="643467" y="816638"/>
            <a:ext cx="3367359" cy="5224724"/>
          </a:xfrm>
        </p:spPr>
        <p:txBody>
          <a:bodyPr anchor="ctr">
            <a:normAutofit/>
          </a:bodyPr>
          <a:lstStyle/>
          <a:p>
            <a:r>
              <a:rPr lang="en-US" dirty="0"/>
              <a:t>Active Directory Lightweight Directory Services (AD LDS)</a:t>
            </a:r>
            <a:endParaRPr lang="en-US"/>
          </a:p>
        </p:txBody>
      </p:sp>
      <p:sp>
        <p:nvSpPr>
          <p:cNvPr id="3" name="Content Placeholder 2">
            <a:extLst>
              <a:ext uri="{FF2B5EF4-FFF2-40B4-BE49-F238E27FC236}">
                <a16:creationId xmlns:a16="http://schemas.microsoft.com/office/drawing/2014/main" id="{702B7C53-1A93-C1BF-541A-7C3421C6DBD4}"/>
              </a:ext>
            </a:extLst>
          </p:cNvPr>
          <p:cNvSpPr>
            <a:spLocks noGrp="1"/>
          </p:cNvSpPr>
          <p:nvPr>
            <p:ph idx="1"/>
          </p:nvPr>
        </p:nvSpPr>
        <p:spPr>
          <a:xfrm>
            <a:off x="4654295" y="816638"/>
            <a:ext cx="4619706" cy="5224724"/>
          </a:xfrm>
        </p:spPr>
        <p:txBody>
          <a:bodyPr anchor="ctr">
            <a:normAutofit/>
          </a:bodyPr>
          <a:lstStyle/>
          <a:p>
            <a:r>
              <a:rPr lang="en-US" b="1" dirty="0"/>
              <a:t>Description</a:t>
            </a:r>
            <a:r>
              <a:rPr lang="en-US" dirty="0"/>
              <a:t>: Also known as </a:t>
            </a:r>
            <a:r>
              <a:rPr lang="en-US" b="1" dirty="0"/>
              <a:t>ADAM</a:t>
            </a:r>
            <a:r>
              <a:rPr lang="en-US" dirty="0"/>
              <a:t> (Active Directory Application Mode), AD LDS is a lightweight version of AD DS without domain dependencies.</a:t>
            </a:r>
          </a:p>
          <a:p>
            <a:r>
              <a:rPr lang="en-US" b="1" dirty="0"/>
              <a:t>Functions</a:t>
            </a:r>
            <a:r>
              <a:rPr lang="en-US" dirty="0"/>
              <a:t>: AD LDS provides directory services for applications that need a directory store but don’t require full AD DS functionality or need a domain structure.</a:t>
            </a:r>
          </a:p>
          <a:p>
            <a:r>
              <a:rPr lang="en-US" b="1" dirty="0"/>
              <a:t>Usage</a:t>
            </a:r>
            <a:r>
              <a:rPr lang="en-US" dirty="0"/>
              <a:t>: Commonly used for applications or web services that need to store directory-based information but operate independently from a domain.</a:t>
            </a:r>
          </a:p>
        </p:txBody>
      </p:sp>
      <p:sp>
        <p:nvSpPr>
          <p:cNvPr id="4" name="Footer Placeholder 3">
            <a:extLst>
              <a:ext uri="{FF2B5EF4-FFF2-40B4-BE49-F238E27FC236}">
                <a16:creationId xmlns:a16="http://schemas.microsoft.com/office/drawing/2014/main" id="{EF7BF6EE-14A2-D400-BF9F-B128BCA0E041}"/>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7672BC2E-BEEF-3DF5-1BDA-8CC6A7D6D6C2}"/>
              </a:ext>
            </a:extLst>
          </p:cNvPr>
          <p:cNvSpPr>
            <a:spLocks noGrp="1"/>
          </p:cNvSpPr>
          <p:nvPr>
            <p:ph type="sldNum" sz="quarter" idx="12"/>
          </p:nvPr>
        </p:nvSpPr>
        <p:spPr/>
        <p:txBody>
          <a:bodyPr/>
          <a:lstStyle/>
          <a:p>
            <a:fld id="{D57F1E4F-1CFF-5643-939E-217C01CDF565}" type="slidenum">
              <a:rPr lang="en-US" smtClean="0"/>
              <a:pPr/>
              <a:t>32</a:t>
            </a:fld>
            <a:endParaRPr lang="en-US" dirty="0"/>
          </a:p>
        </p:txBody>
      </p:sp>
    </p:spTree>
    <p:extLst>
      <p:ext uri="{BB962C8B-B14F-4D97-AF65-F5344CB8AC3E}">
        <p14:creationId xmlns:p14="http://schemas.microsoft.com/office/powerpoint/2010/main" val="41933360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CE139F3-D1B3-C613-9152-9F7A6CF93E00}"/>
              </a:ext>
            </a:extLst>
          </p:cNvPr>
          <p:cNvSpPr>
            <a:spLocks noGrp="1"/>
          </p:cNvSpPr>
          <p:nvPr>
            <p:ph type="title"/>
          </p:nvPr>
        </p:nvSpPr>
        <p:spPr>
          <a:xfrm>
            <a:off x="643467" y="816638"/>
            <a:ext cx="3367359" cy="5224724"/>
          </a:xfrm>
        </p:spPr>
        <p:txBody>
          <a:bodyPr anchor="ctr">
            <a:normAutofit/>
          </a:bodyPr>
          <a:lstStyle/>
          <a:p>
            <a:r>
              <a:rPr lang="en-US" dirty="0"/>
              <a:t>Active Directory Federation Services (AD FS)</a:t>
            </a:r>
            <a:endParaRPr lang="en-US"/>
          </a:p>
        </p:txBody>
      </p:sp>
      <p:sp>
        <p:nvSpPr>
          <p:cNvPr id="3" name="Content Placeholder 2">
            <a:extLst>
              <a:ext uri="{FF2B5EF4-FFF2-40B4-BE49-F238E27FC236}">
                <a16:creationId xmlns:a16="http://schemas.microsoft.com/office/drawing/2014/main" id="{4490D70F-0A8F-FB51-C13B-1A029750C860}"/>
              </a:ext>
            </a:extLst>
          </p:cNvPr>
          <p:cNvSpPr>
            <a:spLocks noGrp="1"/>
          </p:cNvSpPr>
          <p:nvPr>
            <p:ph idx="1"/>
          </p:nvPr>
        </p:nvSpPr>
        <p:spPr>
          <a:xfrm>
            <a:off x="4654295" y="816638"/>
            <a:ext cx="4619706" cy="5224724"/>
          </a:xfrm>
        </p:spPr>
        <p:txBody>
          <a:bodyPr anchor="ctr">
            <a:normAutofit/>
          </a:bodyPr>
          <a:lstStyle/>
          <a:p>
            <a:r>
              <a:rPr lang="en-US" b="1" dirty="0"/>
              <a:t>Description</a:t>
            </a:r>
            <a:r>
              <a:rPr lang="en-US" dirty="0"/>
              <a:t>: AD FS provides </a:t>
            </a:r>
            <a:r>
              <a:rPr lang="en-US" b="1" dirty="0"/>
              <a:t>single sign-on (SSO)</a:t>
            </a:r>
            <a:r>
              <a:rPr lang="en-US" dirty="0"/>
              <a:t> capabilities by enabling secure sharing of identity information across domains or organizations.</a:t>
            </a:r>
          </a:p>
          <a:p>
            <a:r>
              <a:rPr lang="en-US" b="1" dirty="0"/>
              <a:t>Functions</a:t>
            </a:r>
            <a:r>
              <a:rPr lang="en-US" dirty="0"/>
              <a:t>: Allows users to access applications and systems across organizational boundaries using the same credentials. It supports federated identity protocols like SAML and OAuth.</a:t>
            </a:r>
          </a:p>
          <a:p>
            <a:r>
              <a:rPr lang="en-US" b="1" dirty="0"/>
              <a:t>Usage</a:t>
            </a:r>
            <a:r>
              <a:rPr lang="en-US" dirty="0"/>
              <a:t>: Used to enable SSO for users accessing resources both within and outside the organization, commonly used for SaaS applications like Microsoft 365.</a:t>
            </a:r>
          </a:p>
        </p:txBody>
      </p:sp>
      <p:sp>
        <p:nvSpPr>
          <p:cNvPr id="4" name="Footer Placeholder 3">
            <a:extLst>
              <a:ext uri="{FF2B5EF4-FFF2-40B4-BE49-F238E27FC236}">
                <a16:creationId xmlns:a16="http://schemas.microsoft.com/office/drawing/2014/main" id="{F318EF3B-95BE-3656-05B2-9CFE6361C466}"/>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FCF94B7A-81A1-3A99-BA2C-C274D6F1F5D2}"/>
              </a:ext>
            </a:extLst>
          </p:cNvPr>
          <p:cNvSpPr>
            <a:spLocks noGrp="1"/>
          </p:cNvSpPr>
          <p:nvPr>
            <p:ph type="sldNum" sz="quarter" idx="12"/>
          </p:nvPr>
        </p:nvSpPr>
        <p:spPr/>
        <p:txBody>
          <a:bodyPr/>
          <a:lstStyle/>
          <a:p>
            <a:fld id="{D57F1E4F-1CFF-5643-939E-217C01CDF565}" type="slidenum">
              <a:rPr lang="en-US" smtClean="0"/>
              <a:pPr/>
              <a:t>33</a:t>
            </a:fld>
            <a:endParaRPr lang="en-US" dirty="0"/>
          </a:p>
        </p:txBody>
      </p:sp>
    </p:spTree>
    <p:extLst>
      <p:ext uri="{BB962C8B-B14F-4D97-AF65-F5344CB8AC3E}">
        <p14:creationId xmlns:p14="http://schemas.microsoft.com/office/powerpoint/2010/main" val="8516064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ADF175B-BE65-3451-E224-E54A11E2C33D}"/>
              </a:ext>
            </a:extLst>
          </p:cNvPr>
          <p:cNvSpPr>
            <a:spLocks noGrp="1"/>
          </p:cNvSpPr>
          <p:nvPr>
            <p:ph type="title"/>
          </p:nvPr>
        </p:nvSpPr>
        <p:spPr>
          <a:xfrm>
            <a:off x="643467" y="816638"/>
            <a:ext cx="3367359" cy="5224724"/>
          </a:xfrm>
        </p:spPr>
        <p:txBody>
          <a:bodyPr anchor="ctr">
            <a:normAutofit/>
          </a:bodyPr>
          <a:lstStyle/>
          <a:p>
            <a:r>
              <a:rPr lang="en-US" dirty="0"/>
              <a:t>Active Directory Certificate Services (AD CS)</a:t>
            </a:r>
            <a:endParaRPr lang="en-US"/>
          </a:p>
        </p:txBody>
      </p:sp>
      <p:sp>
        <p:nvSpPr>
          <p:cNvPr id="3" name="Content Placeholder 2">
            <a:extLst>
              <a:ext uri="{FF2B5EF4-FFF2-40B4-BE49-F238E27FC236}">
                <a16:creationId xmlns:a16="http://schemas.microsoft.com/office/drawing/2014/main" id="{F1B4C1F1-AAD2-3222-26E9-B58A71843553}"/>
              </a:ext>
            </a:extLst>
          </p:cNvPr>
          <p:cNvSpPr>
            <a:spLocks noGrp="1"/>
          </p:cNvSpPr>
          <p:nvPr>
            <p:ph idx="1"/>
          </p:nvPr>
        </p:nvSpPr>
        <p:spPr>
          <a:xfrm>
            <a:off x="4654295" y="816638"/>
            <a:ext cx="4619706" cy="5224724"/>
          </a:xfrm>
        </p:spPr>
        <p:txBody>
          <a:bodyPr anchor="ctr">
            <a:normAutofit/>
          </a:bodyPr>
          <a:lstStyle/>
          <a:p>
            <a:r>
              <a:rPr lang="en-US" b="1" dirty="0"/>
              <a:t>Description</a:t>
            </a:r>
            <a:r>
              <a:rPr lang="en-US" dirty="0"/>
              <a:t>: AD CS is Microsoft’s public key infrastructure (PKI) solution, providing the creation, management, and validation of digital certificates.</a:t>
            </a:r>
          </a:p>
          <a:p>
            <a:r>
              <a:rPr lang="en-US" b="1" dirty="0"/>
              <a:t>Functions</a:t>
            </a:r>
            <a:r>
              <a:rPr lang="en-US" dirty="0"/>
              <a:t>: Issues certificates that secure communications and authenticate users, computers, and devices.</a:t>
            </a:r>
          </a:p>
          <a:p>
            <a:r>
              <a:rPr lang="en-US" b="1" dirty="0"/>
              <a:t>Usage</a:t>
            </a:r>
            <a:r>
              <a:rPr lang="en-US" dirty="0"/>
              <a:t>: Critical for secure email, VPN access, encrypted communications, and any environment where certificates are required for security.</a:t>
            </a:r>
          </a:p>
        </p:txBody>
      </p:sp>
      <p:sp>
        <p:nvSpPr>
          <p:cNvPr id="4" name="Footer Placeholder 3">
            <a:extLst>
              <a:ext uri="{FF2B5EF4-FFF2-40B4-BE49-F238E27FC236}">
                <a16:creationId xmlns:a16="http://schemas.microsoft.com/office/drawing/2014/main" id="{692155D1-D9CF-D1C0-61AC-3B6945626C3B}"/>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D5FCC586-E75F-A898-21F9-64C6441C8365}"/>
              </a:ext>
            </a:extLst>
          </p:cNvPr>
          <p:cNvSpPr>
            <a:spLocks noGrp="1"/>
          </p:cNvSpPr>
          <p:nvPr>
            <p:ph type="sldNum" sz="quarter" idx="12"/>
          </p:nvPr>
        </p:nvSpPr>
        <p:spPr/>
        <p:txBody>
          <a:bodyPr/>
          <a:lstStyle/>
          <a:p>
            <a:fld id="{D57F1E4F-1CFF-5643-939E-217C01CDF565}" type="slidenum">
              <a:rPr lang="en-US" smtClean="0"/>
              <a:pPr/>
              <a:t>34</a:t>
            </a:fld>
            <a:endParaRPr lang="en-US" dirty="0"/>
          </a:p>
        </p:txBody>
      </p:sp>
    </p:spTree>
    <p:extLst>
      <p:ext uri="{BB962C8B-B14F-4D97-AF65-F5344CB8AC3E}">
        <p14:creationId xmlns:p14="http://schemas.microsoft.com/office/powerpoint/2010/main" val="13461670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41F996-0BC7-5D1B-275E-6B19FB0A3678}"/>
              </a:ext>
            </a:extLst>
          </p:cNvPr>
          <p:cNvSpPr>
            <a:spLocks noGrp="1"/>
          </p:cNvSpPr>
          <p:nvPr>
            <p:ph type="title"/>
          </p:nvPr>
        </p:nvSpPr>
        <p:spPr>
          <a:xfrm>
            <a:off x="643467" y="816638"/>
            <a:ext cx="3367359" cy="5224724"/>
          </a:xfrm>
        </p:spPr>
        <p:txBody>
          <a:bodyPr anchor="ctr">
            <a:normAutofit/>
          </a:bodyPr>
          <a:lstStyle/>
          <a:p>
            <a:r>
              <a:rPr lang="en-US" dirty="0"/>
              <a:t>Active Directory Rights Management Services (AD RMS)</a:t>
            </a:r>
            <a:endParaRPr lang="en-US"/>
          </a:p>
        </p:txBody>
      </p:sp>
      <p:sp>
        <p:nvSpPr>
          <p:cNvPr id="3" name="Content Placeholder 2">
            <a:extLst>
              <a:ext uri="{FF2B5EF4-FFF2-40B4-BE49-F238E27FC236}">
                <a16:creationId xmlns:a16="http://schemas.microsoft.com/office/drawing/2014/main" id="{906E4AF9-736F-2DDB-DB12-BAF825A6CFD7}"/>
              </a:ext>
            </a:extLst>
          </p:cNvPr>
          <p:cNvSpPr>
            <a:spLocks noGrp="1"/>
          </p:cNvSpPr>
          <p:nvPr>
            <p:ph idx="1"/>
          </p:nvPr>
        </p:nvSpPr>
        <p:spPr>
          <a:xfrm>
            <a:off x="4654295" y="816638"/>
            <a:ext cx="4619706" cy="5224724"/>
          </a:xfrm>
        </p:spPr>
        <p:txBody>
          <a:bodyPr anchor="ctr">
            <a:normAutofit/>
          </a:bodyPr>
          <a:lstStyle/>
          <a:p>
            <a:r>
              <a:rPr lang="en-US" b="1" dirty="0"/>
              <a:t>Description</a:t>
            </a:r>
            <a:r>
              <a:rPr lang="en-US" dirty="0"/>
              <a:t>: AD RMS provides information rights management to protect digital content, such as documents and emails, from unauthorized access and use.</a:t>
            </a:r>
          </a:p>
          <a:p>
            <a:r>
              <a:rPr lang="en-US" b="1" dirty="0"/>
              <a:t>Functions</a:t>
            </a:r>
            <a:r>
              <a:rPr lang="en-US" dirty="0"/>
              <a:t>: It controls how content can be used, who can access it, and what actions are permitted, such as preventing document copying or forwarding.</a:t>
            </a:r>
          </a:p>
          <a:p>
            <a:r>
              <a:rPr lang="en-US" b="1" dirty="0"/>
              <a:t>Usage</a:t>
            </a:r>
            <a:r>
              <a:rPr lang="en-US" dirty="0"/>
              <a:t>: Used to protect sensitive information by enforcing policies that govern how information can be shared and by whom.</a:t>
            </a:r>
          </a:p>
        </p:txBody>
      </p:sp>
      <p:sp>
        <p:nvSpPr>
          <p:cNvPr id="4" name="Footer Placeholder 3">
            <a:extLst>
              <a:ext uri="{FF2B5EF4-FFF2-40B4-BE49-F238E27FC236}">
                <a16:creationId xmlns:a16="http://schemas.microsoft.com/office/drawing/2014/main" id="{A5CF78AE-A88C-D5FF-CF16-45309D9804F7}"/>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EB30D3B2-466B-362F-BC50-10C21EA1D14A}"/>
              </a:ext>
            </a:extLst>
          </p:cNvPr>
          <p:cNvSpPr>
            <a:spLocks noGrp="1"/>
          </p:cNvSpPr>
          <p:nvPr>
            <p:ph type="sldNum" sz="quarter" idx="12"/>
          </p:nvPr>
        </p:nvSpPr>
        <p:spPr/>
        <p:txBody>
          <a:bodyPr/>
          <a:lstStyle/>
          <a:p>
            <a:fld id="{D57F1E4F-1CFF-5643-939E-217C01CDF565}" type="slidenum">
              <a:rPr lang="en-US" smtClean="0"/>
              <a:pPr/>
              <a:t>35</a:t>
            </a:fld>
            <a:endParaRPr lang="en-US" dirty="0"/>
          </a:p>
        </p:txBody>
      </p:sp>
    </p:spTree>
    <p:extLst>
      <p:ext uri="{BB962C8B-B14F-4D97-AF65-F5344CB8AC3E}">
        <p14:creationId xmlns:p14="http://schemas.microsoft.com/office/powerpoint/2010/main" val="22706125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C8FB12E-13A0-DEB7-EBB3-FE959676E8F6}"/>
              </a:ext>
            </a:extLst>
          </p:cNvPr>
          <p:cNvSpPr>
            <a:spLocks noGrp="1"/>
          </p:cNvSpPr>
          <p:nvPr>
            <p:ph type="title"/>
          </p:nvPr>
        </p:nvSpPr>
        <p:spPr>
          <a:xfrm>
            <a:off x="643467" y="816638"/>
            <a:ext cx="3367359" cy="5224724"/>
          </a:xfrm>
        </p:spPr>
        <p:txBody>
          <a:bodyPr anchor="ctr">
            <a:normAutofit/>
          </a:bodyPr>
          <a:lstStyle/>
          <a:p>
            <a:r>
              <a:rPr lang="en-US" b="1" dirty="0"/>
              <a:t>Active Directory Replication Services</a:t>
            </a:r>
            <a:endParaRPr lang="en-US"/>
          </a:p>
        </p:txBody>
      </p:sp>
      <p:sp>
        <p:nvSpPr>
          <p:cNvPr id="3" name="Content Placeholder 2">
            <a:extLst>
              <a:ext uri="{FF2B5EF4-FFF2-40B4-BE49-F238E27FC236}">
                <a16:creationId xmlns:a16="http://schemas.microsoft.com/office/drawing/2014/main" id="{2E2838BD-7310-BBA8-CD28-3F0D755FDCB7}"/>
              </a:ext>
            </a:extLst>
          </p:cNvPr>
          <p:cNvSpPr>
            <a:spLocks noGrp="1"/>
          </p:cNvSpPr>
          <p:nvPr>
            <p:ph idx="1"/>
          </p:nvPr>
        </p:nvSpPr>
        <p:spPr>
          <a:xfrm>
            <a:off x="4654295" y="816638"/>
            <a:ext cx="4619706" cy="5224724"/>
          </a:xfrm>
        </p:spPr>
        <p:txBody>
          <a:bodyPr anchor="ctr">
            <a:normAutofit/>
          </a:bodyPr>
          <a:lstStyle/>
          <a:p>
            <a:r>
              <a:rPr lang="en-US" b="1" dirty="0"/>
              <a:t>Description</a:t>
            </a:r>
            <a:r>
              <a:rPr lang="en-US" dirty="0"/>
              <a:t>: AD Replication Services manage the synchronization of directory data between domain controllers.</a:t>
            </a:r>
          </a:p>
          <a:p>
            <a:r>
              <a:rPr lang="en-US" b="1" dirty="0"/>
              <a:t>Functions</a:t>
            </a:r>
            <a:r>
              <a:rPr lang="en-US" dirty="0"/>
              <a:t>: Ensures consistency across domain controllers in a forest by replicating changes to AD objects and attributes.</a:t>
            </a:r>
          </a:p>
          <a:p>
            <a:r>
              <a:rPr lang="en-US" b="1" dirty="0"/>
              <a:t>Usage</a:t>
            </a:r>
            <a:r>
              <a:rPr lang="en-US" dirty="0"/>
              <a:t>: Fundamental for maintaining data integrity across multiple domain controllers, allowing users to access updated directory data across sites and domains.</a:t>
            </a:r>
          </a:p>
        </p:txBody>
      </p:sp>
      <p:sp>
        <p:nvSpPr>
          <p:cNvPr id="4" name="Footer Placeholder 3">
            <a:extLst>
              <a:ext uri="{FF2B5EF4-FFF2-40B4-BE49-F238E27FC236}">
                <a16:creationId xmlns:a16="http://schemas.microsoft.com/office/drawing/2014/main" id="{4823DFD5-A91F-9FA2-A219-10F41D0DD2C1}"/>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BCFB3178-65E3-640B-1CBA-6B2F3BB9A129}"/>
              </a:ext>
            </a:extLst>
          </p:cNvPr>
          <p:cNvSpPr>
            <a:spLocks noGrp="1"/>
          </p:cNvSpPr>
          <p:nvPr>
            <p:ph type="sldNum" sz="quarter" idx="12"/>
          </p:nvPr>
        </p:nvSpPr>
        <p:spPr/>
        <p:txBody>
          <a:bodyPr/>
          <a:lstStyle/>
          <a:p>
            <a:fld id="{D57F1E4F-1CFF-5643-939E-217C01CDF565}" type="slidenum">
              <a:rPr lang="en-US" smtClean="0"/>
              <a:pPr/>
              <a:t>36</a:t>
            </a:fld>
            <a:endParaRPr lang="en-US" dirty="0"/>
          </a:p>
        </p:txBody>
      </p:sp>
    </p:spTree>
    <p:extLst>
      <p:ext uri="{BB962C8B-B14F-4D97-AF65-F5344CB8AC3E}">
        <p14:creationId xmlns:p14="http://schemas.microsoft.com/office/powerpoint/2010/main" val="36405579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0EC1BDB-5CA0-6957-0230-40C80FAD8EFD}"/>
              </a:ext>
            </a:extLst>
          </p:cNvPr>
          <p:cNvSpPr>
            <a:spLocks noGrp="1"/>
          </p:cNvSpPr>
          <p:nvPr>
            <p:ph type="title"/>
          </p:nvPr>
        </p:nvSpPr>
        <p:spPr>
          <a:xfrm>
            <a:off x="643467" y="816638"/>
            <a:ext cx="3367359" cy="5224724"/>
          </a:xfrm>
        </p:spPr>
        <p:txBody>
          <a:bodyPr anchor="ctr">
            <a:normAutofit/>
          </a:bodyPr>
          <a:lstStyle/>
          <a:p>
            <a:r>
              <a:rPr lang="en-US" dirty="0"/>
              <a:t>Active Directory Web Services (AD WS)</a:t>
            </a:r>
            <a:endParaRPr lang="en-US"/>
          </a:p>
        </p:txBody>
      </p:sp>
      <p:sp>
        <p:nvSpPr>
          <p:cNvPr id="3" name="Content Placeholder 2">
            <a:extLst>
              <a:ext uri="{FF2B5EF4-FFF2-40B4-BE49-F238E27FC236}">
                <a16:creationId xmlns:a16="http://schemas.microsoft.com/office/drawing/2014/main" id="{26994F0B-288D-08F8-6E67-C5A4807E58DD}"/>
              </a:ext>
            </a:extLst>
          </p:cNvPr>
          <p:cNvSpPr>
            <a:spLocks noGrp="1"/>
          </p:cNvSpPr>
          <p:nvPr>
            <p:ph idx="1"/>
          </p:nvPr>
        </p:nvSpPr>
        <p:spPr>
          <a:xfrm>
            <a:off x="4654295" y="816638"/>
            <a:ext cx="4619706" cy="5224724"/>
          </a:xfrm>
        </p:spPr>
        <p:txBody>
          <a:bodyPr anchor="ctr">
            <a:normAutofit/>
          </a:bodyPr>
          <a:lstStyle/>
          <a:p>
            <a:r>
              <a:rPr lang="en-US" b="1" dirty="0"/>
              <a:t>Description</a:t>
            </a:r>
            <a:r>
              <a:rPr lang="en-US" dirty="0"/>
              <a:t>: AD WS provides a web service interface for AD, allowing applications and systems to interact with AD over HTTP and SOAP protocols.</a:t>
            </a:r>
          </a:p>
          <a:p>
            <a:r>
              <a:rPr lang="en-US" b="1" dirty="0"/>
              <a:t>Functions</a:t>
            </a:r>
            <a:r>
              <a:rPr lang="en-US" dirty="0"/>
              <a:t>: Enables management and data retrieval from AD through web services, facilitating interoperability with other platforms.</a:t>
            </a:r>
          </a:p>
          <a:p>
            <a:r>
              <a:rPr lang="en-US" b="1" dirty="0"/>
              <a:t>Usage</a:t>
            </a:r>
            <a:r>
              <a:rPr lang="en-US" dirty="0"/>
              <a:t>: Often used with PowerShell and other applications that need programmatic access to AD data via the web, making AD accessible across various platforms and networks.</a:t>
            </a:r>
          </a:p>
        </p:txBody>
      </p:sp>
      <p:sp>
        <p:nvSpPr>
          <p:cNvPr id="4" name="Footer Placeholder 3">
            <a:extLst>
              <a:ext uri="{FF2B5EF4-FFF2-40B4-BE49-F238E27FC236}">
                <a16:creationId xmlns:a16="http://schemas.microsoft.com/office/drawing/2014/main" id="{7E7ACE16-535F-7CCD-8CBC-5A208012093E}"/>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424F0B83-28D7-07BC-0EA4-146285E94391}"/>
              </a:ext>
            </a:extLst>
          </p:cNvPr>
          <p:cNvSpPr>
            <a:spLocks noGrp="1"/>
          </p:cNvSpPr>
          <p:nvPr>
            <p:ph type="sldNum" sz="quarter" idx="12"/>
          </p:nvPr>
        </p:nvSpPr>
        <p:spPr/>
        <p:txBody>
          <a:bodyPr/>
          <a:lstStyle/>
          <a:p>
            <a:fld id="{D57F1E4F-1CFF-5643-939E-217C01CDF565}" type="slidenum">
              <a:rPr lang="en-US" smtClean="0"/>
              <a:pPr/>
              <a:t>37</a:t>
            </a:fld>
            <a:endParaRPr lang="en-US" dirty="0"/>
          </a:p>
        </p:txBody>
      </p:sp>
    </p:spTree>
    <p:extLst>
      <p:ext uri="{BB962C8B-B14F-4D97-AF65-F5344CB8AC3E}">
        <p14:creationId xmlns:p14="http://schemas.microsoft.com/office/powerpoint/2010/main" val="14806723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16A29B5-B7F3-8149-5433-E18DA1C7A00C}"/>
              </a:ext>
            </a:extLst>
          </p:cNvPr>
          <p:cNvSpPr>
            <a:spLocks noGrp="1"/>
          </p:cNvSpPr>
          <p:nvPr>
            <p:ph type="title"/>
          </p:nvPr>
        </p:nvSpPr>
        <p:spPr>
          <a:xfrm>
            <a:off x="643467" y="816638"/>
            <a:ext cx="3367359" cy="5224724"/>
          </a:xfrm>
        </p:spPr>
        <p:txBody>
          <a:bodyPr anchor="ctr">
            <a:normAutofit/>
          </a:bodyPr>
          <a:lstStyle/>
          <a:p>
            <a:r>
              <a:rPr lang="en-US" dirty="0"/>
              <a:t>Active Directory Administrative Center (ADAC)</a:t>
            </a:r>
            <a:endParaRPr lang="en-US"/>
          </a:p>
        </p:txBody>
      </p:sp>
      <p:sp>
        <p:nvSpPr>
          <p:cNvPr id="3" name="Content Placeholder 2">
            <a:extLst>
              <a:ext uri="{FF2B5EF4-FFF2-40B4-BE49-F238E27FC236}">
                <a16:creationId xmlns:a16="http://schemas.microsoft.com/office/drawing/2014/main" id="{41C3A432-D9B0-F34A-5606-8F051B42ECB4}"/>
              </a:ext>
            </a:extLst>
          </p:cNvPr>
          <p:cNvSpPr>
            <a:spLocks noGrp="1"/>
          </p:cNvSpPr>
          <p:nvPr>
            <p:ph idx="1"/>
          </p:nvPr>
        </p:nvSpPr>
        <p:spPr>
          <a:xfrm>
            <a:off x="4654295" y="816638"/>
            <a:ext cx="4619706" cy="5224724"/>
          </a:xfrm>
        </p:spPr>
        <p:txBody>
          <a:bodyPr anchor="ctr">
            <a:normAutofit/>
          </a:bodyPr>
          <a:lstStyle/>
          <a:p>
            <a:r>
              <a:rPr lang="en-US" b="1" dirty="0"/>
              <a:t>Description</a:t>
            </a:r>
            <a:r>
              <a:rPr lang="en-US" dirty="0"/>
              <a:t>: ADAC is a modern management interface for AD DS, providing enhanced features for administrative tasks.</a:t>
            </a:r>
          </a:p>
          <a:p>
            <a:r>
              <a:rPr lang="en-US" b="1" dirty="0"/>
              <a:t>Functions</a:t>
            </a:r>
            <a:r>
              <a:rPr lang="en-US" dirty="0"/>
              <a:t>: Includes a graphical user interface (GUI) and PowerShell support for managing AD objects, enabling efficient handling of users, groups, and computers.</a:t>
            </a:r>
          </a:p>
          <a:p>
            <a:r>
              <a:rPr lang="en-US" b="1" dirty="0"/>
              <a:t>Usage</a:t>
            </a:r>
            <a:r>
              <a:rPr lang="en-US" dirty="0"/>
              <a:t>: Primarily used by administrators to streamline and simplify AD management tasks, with better support for complex operations like fine-grained password policies and dynamic access control.</a:t>
            </a:r>
          </a:p>
        </p:txBody>
      </p:sp>
      <p:sp>
        <p:nvSpPr>
          <p:cNvPr id="4" name="Footer Placeholder 3">
            <a:extLst>
              <a:ext uri="{FF2B5EF4-FFF2-40B4-BE49-F238E27FC236}">
                <a16:creationId xmlns:a16="http://schemas.microsoft.com/office/drawing/2014/main" id="{1DAFAD64-B62D-AD72-B627-62504462FB20}"/>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7C2DF891-AFB1-3AAB-AFA4-F6D36CE64444}"/>
              </a:ext>
            </a:extLst>
          </p:cNvPr>
          <p:cNvSpPr>
            <a:spLocks noGrp="1"/>
          </p:cNvSpPr>
          <p:nvPr>
            <p:ph type="sldNum" sz="quarter" idx="12"/>
          </p:nvPr>
        </p:nvSpPr>
        <p:spPr/>
        <p:txBody>
          <a:bodyPr/>
          <a:lstStyle/>
          <a:p>
            <a:fld id="{D57F1E4F-1CFF-5643-939E-217C01CDF565}" type="slidenum">
              <a:rPr lang="en-US" smtClean="0"/>
              <a:pPr/>
              <a:t>38</a:t>
            </a:fld>
            <a:endParaRPr lang="en-US" dirty="0"/>
          </a:p>
        </p:txBody>
      </p:sp>
    </p:spTree>
    <p:extLst>
      <p:ext uri="{BB962C8B-B14F-4D97-AF65-F5344CB8AC3E}">
        <p14:creationId xmlns:p14="http://schemas.microsoft.com/office/powerpoint/2010/main" val="7865928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70616-BAE6-04D7-C685-3D5932497A3D}"/>
              </a:ext>
            </a:extLst>
          </p:cNvPr>
          <p:cNvSpPr>
            <a:spLocks noGrp="1"/>
          </p:cNvSpPr>
          <p:nvPr>
            <p:ph type="title"/>
          </p:nvPr>
        </p:nvSpPr>
        <p:spPr/>
        <p:txBody>
          <a:bodyPr/>
          <a:lstStyle/>
          <a:p>
            <a:pPr algn="ctr"/>
            <a:r>
              <a:rPr lang="en-US" dirty="0"/>
              <a:t>Trust</a:t>
            </a:r>
          </a:p>
        </p:txBody>
      </p:sp>
      <p:sp>
        <p:nvSpPr>
          <p:cNvPr id="3" name="Content Placeholder 2">
            <a:extLst>
              <a:ext uri="{FF2B5EF4-FFF2-40B4-BE49-F238E27FC236}">
                <a16:creationId xmlns:a16="http://schemas.microsoft.com/office/drawing/2014/main" id="{091430B5-E927-5592-6B66-B54E588C9319}"/>
              </a:ext>
            </a:extLst>
          </p:cNvPr>
          <p:cNvSpPr>
            <a:spLocks noGrp="1"/>
          </p:cNvSpPr>
          <p:nvPr>
            <p:ph idx="1"/>
          </p:nvPr>
        </p:nvSpPr>
        <p:spPr/>
        <p:txBody>
          <a:bodyPr>
            <a:normAutofit fontScale="92500" lnSpcReduction="10000"/>
          </a:bodyPr>
          <a:lstStyle/>
          <a:p>
            <a:r>
              <a:rPr lang="en-US" dirty="0"/>
              <a:t>In Active Directory (AD), </a:t>
            </a:r>
            <a:r>
              <a:rPr lang="en-US" b="1" dirty="0"/>
              <a:t>trusts</a:t>
            </a:r>
            <a:r>
              <a:rPr lang="en-US" dirty="0"/>
              <a:t> are relationships established between two domains or forests that enable users in one domain to access resources in another domain, either within the same forest or across different forests. Trusts are essential in multi-domain or multi-forest environments where resources need to be shared across different administrative boundaries while maintaining security.</a:t>
            </a:r>
          </a:p>
          <a:p>
            <a:r>
              <a:rPr lang="en-US" b="1" dirty="0"/>
              <a:t>Key Concepts of Trusts in Active Directory</a:t>
            </a:r>
          </a:p>
          <a:p>
            <a:pPr>
              <a:buFont typeface="Arial" panose="020B0604020202020204" pitchFamily="34" charset="0"/>
              <a:buChar char="•"/>
            </a:pPr>
            <a:r>
              <a:rPr lang="en-US" b="1" dirty="0"/>
              <a:t>Trust Direction</a:t>
            </a:r>
            <a:r>
              <a:rPr lang="en-US" dirty="0"/>
              <a:t>: Trusts are </a:t>
            </a:r>
            <a:r>
              <a:rPr lang="en-US" b="1" dirty="0"/>
              <a:t>one-way</a:t>
            </a:r>
            <a:r>
              <a:rPr lang="en-US" dirty="0"/>
              <a:t> (only one domain trusts another) or </a:t>
            </a:r>
            <a:r>
              <a:rPr lang="en-US" b="1" dirty="0"/>
              <a:t>two-way</a:t>
            </a:r>
            <a:r>
              <a:rPr lang="en-US" dirty="0"/>
              <a:t> (both domains trust each other).</a:t>
            </a:r>
          </a:p>
          <a:p>
            <a:pPr>
              <a:buFont typeface="Arial" panose="020B0604020202020204" pitchFamily="34" charset="0"/>
              <a:buChar char="•"/>
            </a:pPr>
            <a:r>
              <a:rPr lang="en-US" b="1" dirty="0"/>
              <a:t>Trust Transitivity</a:t>
            </a:r>
            <a:r>
              <a:rPr lang="en-US" dirty="0"/>
              <a:t>: Trusts are either </a:t>
            </a:r>
            <a:r>
              <a:rPr lang="en-US" b="1" dirty="0"/>
              <a:t>transitive</a:t>
            </a:r>
            <a:r>
              <a:rPr lang="en-US" dirty="0"/>
              <a:t> (extend beyond the two domains involved) or </a:t>
            </a:r>
            <a:r>
              <a:rPr lang="en-US" b="1" dirty="0"/>
              <a:t>non-transitive</a:t>
            </a:r>
            <a:r>
              <a:rPr lang="en-US" dirty="0"/>
              <a:t> (limited to the two domains only).</a:t>
            </a:r>
          </a:p>
          <a:p>
            <a:pPr>
              <a:buFont typeface="Arial" panose="020B0604020202020204" pitchFamily="34" charset="0"/>
              <a:buChar char="•"/>
            </a:pPr>
            <a:r>
              <a:rPr lang="en-US" b="1" dirty="0"/>
              <a:t>Authentication Flow</a:t>
            </a:r>
            <a:r>
              <a:rPr lang="en-US" dirty="0"/>
              <a:t>: Trusts allow users in one domain to authenticate and access resources in another, with the trust defining how credentials and permissions are handled across boundaries.</a:t>
            </a:r>
          </a:p>
          <a:p>
            <a:endParaRPr lang="en-US" dirty="0"/>
          </a:p>
        </p:txBody>
      </p:sp>
      <p:sp>
        <p:nvSpPr>
          <p:cNvPr id="4" name="Footer Placeholder 3">
            <a:extLst>
              <a:ext uri="{FF2B5EF4-FFF2-40B4-BE49-F238E27FC236}">
                <a16:creationId xmlns:a16="http://schemas.microsoft.com/office/drawing/2014/main" id="{931FEFC2-6B18-AEA9-A8C6-E5B4E07D07C2}"/>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CE4B2981-1838-AA03-062F-9A68E5F639D4}"/>
              </a:ext>
            </a:extLst>
          </p:cNvPr>
          <p:cNvSpPr>
            <a:spLocks noGrp="1"/>
          </p:cNvSpPr>
          <p:nvPr>
            <p:ph type="sldNum" sz="quarter" idx="12"/>
          </p:nvPr>
        </p:nvSpPr>
        <p:spPr/>
        <p:txBody>
          <a:bodyPr/>
          <a:lstStyle/>
          <a:p>
            <a:fld id="{D57F1E4F-1CFF-5643-939E-217C01CDF565}" type="slidenum">
              <a:rPr lang="en-US" smtClean="0"/>
              <a:pPr/>
              <a:t>39</a:t>
            </a:fld>
            <a:endParaRPr lang="en-US" dirty="0"/>
          </a:p>
        </p:txBody>
      </p:sp>
    </p:spTree>
    <p:extLst>
      <p:ext uri="{BB962C8B-B14F-4D97-AF65-F5344CB8AC3E}">
        <p14:creationId xmlns:p14="http://schemas.microsoft.com/office/powerpoint/2010/main" val="1919857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3376"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133042"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24631"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6597"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5488"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655"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4821"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2154" y="-8467"/>
            <a:ext cx="7109846"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1F9C547-079E-1203-FEEB-D411140B84F0}"/>
              </a:ext>
            </a:extLst>
          </p:cNvPr>
          <p:cNvSpPr>
            <a:spLocks noGrp="1"/>
          </p:cNvSpPr>
          <p:nvPr>
            <p:ph type="title"/>
          </p:nvPr>
        </p:nvSpPr>
        <p:spPr>
          <a:xfrm>
            <a:off x="677334" y="609599"/>
            <a:ext cx="3843375" cy="5545667"/>
          </a:xfrm>
        </p:spPr>
        <p:txBody>
          <a:bodyPr anchor="ctr">
            <a:normAutofit/>
          </a:bodyPr>
          <a:lstStyle/>
          <a:p>
            <a:r>
              <a:rPr lang="en-US">
                <a:solidFill>
                  <a:schemeClr val="tx1">
                    <a:lumMod val="85000"/>
                    <a:lumOff val="15000"/>
                  </a:schemeClr>
                </a:solidFill>
              </a:rPr>
              <a:t>As Pentester or Red Teamer Things you should know about AD</a:t>
            </a:r>
          </a:p>
        </p:txBody>
      </p:sp>
      <p:sp>
        <p:nvSpPr>
          <p:cNvPr id="3" name="Content Placeholder 2">
            <a:extLst>
              <a:ext uri="{FF2B5EF4-FFF2-40B4-BE49-F238E27FC236}">
                <a16:creationId xmlns:a16="http://schemas.microsoft.com/office/drawing/2014/main" id="{918C07FF-D4D8-F467-E86F-2BDE87BF11C0}"/>
              </a:ext>
            </a:extLst>
          </p:cNvPr>
          <p:cNvSpPr>
            <a:spLocks noGrp="1"/>
          </p:cNvSpPr>
          <p:nvPr>
            <p:ph idx="1"/>
          </p:nvPr>
        </p:nvSpPr>
        <p:spPr>
          <a:xfrm>
            <a:off x="6116084" y="609600"/>
            <a:ext cx="5511296" cy="5545667"/>
          </a:xfrm>
        </p:spPr>
        <p:txBody>
          <a:bodyPr anchor="ctr">
            <a:normAutofit/>
          </a:bodyPr>
          <a:lstStyle/>
          <a:p>
            <a:r>
              <a:rPr lang="en-US" dirty="0">
                <a:solidFill>
                  <a:srgbClr val="FFFFFF"/>
                </a:solidFill>
              </a:rPr>
              <a:t>AD is the most used identity management service in world 95% of Fortune 1000 companies implement the service in their networks.</a:t>
            </a:r>
          </a:p>
          <a:p>
            <a:r>
              <a:rPr lang="en-US" dirty="0">
                <a:solidFill>
                  <a:srgbClr val="FFFFFF"/>
                </a:solidFill>
              </a:rPr>
              <a:t>can be exploited without ever attacking patchable exploit.</a:t>
            </a:r>
          </a:p>
          <a:p>
            <a:r>
              <a:rPr lang="en-US" dirty="0">
                <a:solidFill>
                  <a:srgbClr val="FFFFFF"/>
                </a:solidFill>
              </a:rPr>
              <a:t>Instead, we abuse features, trusts, components, and more.</a:t>
            </a:r>
          </a:p>
        </p:txBody>
      </p:sp>
      <p:sp>
        <p:nvSpPr>
          <p:cNvPr id="4" name="Footer Placeholder 3">
            <a:extLst>
              <a:ext uri="{FF2B5EF4-FFF2-40B4-BE49-F238E27FC236}">
                <a16:creationId xmlns:a16="http://schemas.microsoft.com/office/drawing/2014/main" id="{56F83600-B071-421B-BABB-1861072BDC6D}"/>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F059CFE1-6C1C-A0E6-7ABB-C82120D8B94A}"/>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38534398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EEE8A-66E4-C508-D794-CE8B176DFCD5}"/>
              </a:ext>
            </a:extLst>
          </p:cNvPr>
          <p:cNvSpPr>
            <a:spLocks noGrp="1"/>
          </p:cNvSpPr>
          <p:nvPr>
            <p:ph type="title"/>
          </p:nvPr>
        </p:nvSpPr>
        <p:spPr/>
        <p:txBody>
          <a:bodyPr/>
          <a:lstStyle/>
          <a:p>
            <a:pPr algn="ctr"/>
            <a:r>
              <a:rPr lang="en-US" b="1" dirty="0"/>
              <a:t>Types of Trusts in Active Directory</a:t>
            </a:r>
            <a:endParaRPr lang="en-US" dirty="0"/>
          </a:p>
        </p:txBody>
      </p:sp>
      <p:sp>
        <p:nvSpPr>
          <p:cNvPr id="3" name="Content Placeholder 2">
            <a:extLst>
              <a:ext uri="{FF2B5EF4-FFF2-40B4-BE49-F238E27FC236}">
                <a16:creationId xmlns:a16="http://schemas.microsoft.com/office/drawing/2014/main" id="{5E983821-ABE9-6B41-1F42-B7FCD630C545}"/>
              </a:ext>
            </a:extLst>
          </p:cNvPr>
          <p:cNvSpPr>
            <a:spLocks noGrp="1"/>
          </p:cNvSpPr>
          <p:nvPr>
            <p:ph idx="1"/>
          </p:nvPr>
        </p:nvSpPr>
        <p:spPr/>
        <p:txBody>
          <a:bodyPr/>
          <a:lstStyle/>
          <a:p>
            <a:r>
              <a:rPr lang="en-US" b="1" dirty="0"/>
              <a:t>Parent-Child Trust</a:t>
            </a:r>
          </a:p>
          <a:p>
            <a:r>
              <a:rPr lang="en-US" b="1" dirty="0"/>
              <a:t>Tree-Root Trust</a:t>
            </a:r>
          </a:p>
          <a:p>
            <a:r>
              <a:rPr lang="en-US" b="1" dirty="0"/>
              <a:t>External Trust</a:t>
            </a:r>
          </a:p>
          <a:p>
            <a:r>
              <a:rPr lang="en-US" b="1" dirty="0"/>
              <a:t>Forest Trust</a:t>
            </a:r>
          </a:p>
          <a:p>
            <a:r>
              <a:rPr lang="en-US" b="1" dirty="0"/>
              <a:t>Shortcut Trust</a:t>
            </a:r>
          </a:p>
          <a:p>
            <a:r>
              <a:rPr lang="en-US" b="1" dirty="0"/>
              <a:t>Realm Trust</a:t>
            </a:r>
            <a:endParaRPr lang="en-US" dirty="0"/>
          </a:p>
        </p:txBody>
      </p:sp>
      <p:sp>
        <p:nvSpPr>
          <p:cNvPr id="4" name="Footer Placeholder 3">
            <a:extLst>
              <a:ext uri="{FF2B5EF4-FFF2-40B4-BE49-F238E27FC236}">
                <a16:creationId xmlns:a16="http://schemas.microsoft.com/office/drawing/2014/main" id="{545D8ECB-66C3-EC01-1EF3-8B6DE1AD7193}"/>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546806AF-4DB3-B829-82F1-771F4B2BC96B}"/>
              </a:ext>
            </a:extLst>
          </p:cNvPr>
          <p:cNvSpPr>
            <a:spLocks noGrp="1"/>
          </p:cNvSpPr>
          <p:nvPr>
            <p:ph type="sldNum" sz="quarter" idx="12"/>
          </p:nvPr>
        </p:nvSpPr>
        <p:spPr/>
        <p:txBody>
          <a:bodyPr/>
          <a:lstStyle/>
          <a:p>
            <a:fld id="{D57F1E4F-1CFF-5643-939E-217C01CDF565}" type="slidenum">
              <a:rPr lang="en-US" smtClean="0"/>
              <a:pPr/>
              <a:t>40</a:t>
            </a:fld>
            <a:endParaRPr lang="en-US" dirty="0"/>
          </a:p>
        </p:txBody>
      </p:sp>
    </p:spTree>
    <p:extLst>
      <p:ext uri="{BB962C8B-B14F-4D97-AF65-F5344CB8AC3E}">
        <p14:creationId xmlns:p14="http://schemas.microsoft.com/office/powerpoint/2010/main" val="7392324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45B29-7AE2-1E99-EA12-8C246AE6B049}"/>
              </a:ext>
            </a:extLst>
          </p:cNvPr>
          <p:cNvSpPr>
            <a:spLocks noGrp="1"/>
          </p:cNvSpPr>
          <p:nvPr>
            <p:ph type="title"/>
          </p:nvPr>
        </p:nvSpPr>
        <p:spPr/>
        <p:txBody>
          <a:bodyPr/>
          <a:lstStyle/>
          <a:p>
            <a:pPr algn="ctr"/>
            <a:r>
              <a:rPr lang="en-US" b="1" dirty="0"/>
              <a:t>Parent-Child Trust</a:t>
            </a:r>
            <a:endParaRPr lang="en-US" dirty="0"/>
          </a:p>
        </p:txBody>
      </p:sp>
      <p:sp>
        <p:nvSpPr>
          <p:cNvPr id="3" name="Content Placeholder 2">
            <a:extLst>
              <a:ext uri="{FF2B5EF4-FFF2-40B4-BE49-F238E27FC236}">
                <a16:creationId xmlns:a16="http://schemas.microsoft.com/office/drawing/2014/main" id="{4701057E-C239-D482-696F-FC4AB59B6F29}"/>
              </a:ext>
            </a:extLst>
          </p:cNvPr>
          <p:cNvSpPr>
            <a:spLocks noGrp="1"/>
          </p:cNvSpPr>
          <p:nvPr>
            <p:ph idx="1"/>
          </p:nvPr>
        </p:nvSpPr>
        <p:spPr/>
        <p:txBody>
          <a:bodyPr/>
          <a:lstStyle/>
          <a:p>
            <a:r>
              <a:rPr lang="en-US" b="1" dirty="0"/>
              <a:t>Description</a:t>
            </a:r>
            <a:r>
              <a:rPr lang="en-US" dirty="0"/>
              <a:t>: Created automatically when a new child domain is added to an existing domain.</a:t>
            </a:r>
          </a:p>
          <a:p>
            <a:r>
              <a:rPr lang="en-US" b="1" dirty="0"/>
              <a:t>Direction</a:t>
            </a:r>
            <a:r>
              <a:rPr lang="en-US" dirty="0"/>
              <a:t>: Two-way by default.</a:t>
            </a:r>
          </a:p>
          <a:p>
            <a:r>
              <a:rPr lang="en-US" b="1" dirty="0"/>
              <a:t>Transitivity</a:t>
            </a:r>
            <a:r>
              <a:rPr lang="en-US" dirty="0"/>
              <a:t>: Transitive.</a:t>
            </a:r>
          </a:p>
          <a:p>
            <a:r>
              <a:rPr lang="en-US" b="1" dirty="0"/>
              <a:t>Usage</a:t>
            </a:r>
            <a:r>
              <a:rPr lang="en-US" dirty="0"/>
              <a:t>: Used within a forest to connect a parent domain and its child domains, allowing seamless resource access throughout the domain tree.</a:t>
            </a:r>
          </a:p>
        </p:txBody>
      </p:sp>
      <p:sp>
        <p:nvSpPr>
          <p:cNvPr id="4" name="Footer Placeholder 3">
            <a:extLst>
              <a:ext uri="{FF2B5EF4-FFF2-40B4-BE49-F238E27FC236}">
                <a16:creationId xmlns:a16="http://schemas.microsoft.com/office/drawing/2014/main" id="{970FCE88-3ADC-F046-F3B1-CDDE748B2A60}"/>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2D5A99E6-2DBC-8DB2-EC90-6C182A11C007}"/>
              </a:ext>
            </a:extLst>
          </p:cNvPr>
          <p:cNvSpPr>
            <a:spLocks noGrp="1"/>
          </p:cNvSpPr>
          <p:nvPr>
            <p:ph type="sldNum" sz="quarter" idx="12"/>
          </p:nvPr>
        </p:nvSpPr>
        <p:spPr/>
        <p:txBody>
          <a:bodyPr/>
          <a:lstStyle/>
          <a:p>
            <a:fld id="{D57F1E4F-1CFF-5643-939E-217C01CDF565}" type="slidenum">
              <a:rPr lang="en-US" smtClean="0"/>
              <a:pPr/>
              <a:t>41</a:t>
            </a:fld>
            <a:endParaRPr lang="en-US" dirty="0"/>
          </a:p>
        </p:txBody>
      </p:sp>
    </p:spTree>
    <p:extLst>
      <p:ext uri="{BB962C8B-B14F-4D97-AF65-F5344CB8AC3E}">
        <p14:creationId xmlns:p14="http://schemas.microsoft.com/office/powerpoint/2010/main" val="3410605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3F7DE-F89A-F3D3-F52C-9541B45294FC}"/>
              </a:ext>
            </a:extLst>
          </p:cNvPr>
          <p:cNvSpPr>
            <a:spLocks noGrp="1"/>
          </p:cNvSpPr>
          <p:nvPr>
            <p:ph type="title"/>
          </p:nvPr>
        </p:nvSpPr>
        <p:spPr/>
        <p:txBody>
          <a:bodyPr/>
          <a:lstStyle/>
          <a:p>
            <a:pPr algn="ctr"/>
            <a:r>
              <a:rPr lang="en-US" b="1" dirty="0"/>
              <a:t>Tree-Root Trust</a:t>
            </a:r>
            <a:endParaRPr lang="en-US" dirty="0"/>
          </a:p>
        </p:txBody>
      </p:sp>
      <p:sp>
        <p:nvSpPr>
          <p:cNvPr id="3" name="Content Placeholder 2">
            <a:extLst>
              <a:ext uri="{FF2B5EF4-FFF2-40B4-BE49-F238E27FC236}">
                <a16:creationId xmlns:a16="http://schemas.microsoft.com/office/drawing/2014/main" id="{305305F6-B0A5-A1E9-1710-76A5ACF93819}"/>
              </a:ext>
            </a:extLst>
          </p:cNvPr>
          <p:cNvSpPr>
            <a:spLocks noGrp="1"/>
          </p:cNvSpPr>
          <p:nvPr>
            <p:ph idx="1"/>
          </p:nvPr>
        </p:nvSpPr>
        <p:spPr/>
        <p:txBody>
          <a:bodyPr/>
          <a:lstStyle/>
          <a:p>
            <a:r>
              <a:rPr lang="en-US" b="1" dirty="0"/>
              <a:t>Description</a:t>
            </a:r>
            <a:r>
              <a:rPr lang="en-US" dirty="0"/>
              <a:t>: Created automatically when a new domain tree is added within the same forest.</a:t>
            </a:r>
          </a:p>
          <a:p>
            <a:r>
              <a:rPr lang="en-US" b="1" dirty="0"/>
              <a:t>Direction</a:t>
            </a:r>
            <a:r>
              <a:rPr lang="en-US" dirty="0"/>
              <a:t>: Two-way by default.</a:t>
            </a:r>
          </a:p>
          <a:p>
            <a:r>
              <a:rPr lang="en-US" b="1" dirty="0"/>
              <a:t>Transitivity</a:t>
            </a:r>
            <a:r>
              <a:rPr lang="en-US" dirty="0"/>
              <a:t>: Transitive.</a:t>
            </a:r>
          </a:p>
          <a:p>
            <a:r>
              <a:rPr lang="en-US" b="1" dirty="0"/>
              <a:t>Usage</a:t>
            </a:r>
            <a:r>
              <a:rPr lang="en-US" dirty="0"/>
              <a:t>: Used to connect domains from different domain trees in the same forest, facilitating access between users and resources across different domain trees.</a:t>
            </a:r>
          </a:p>
        </p:txBody>
      </p:sp>
      <p:sp>
        <p:nvSpPr>
          <p:cNvPr id="4" name="Footer Placeholder 3">
            <a:extLst>
              <a:ext uri="{FF2B5EF4-FFF2-40B4-BE49-F238E27FC236}">
                <a16:creationId xmlns:a16="http://schemas.microsoft.com/office/drawing/2014/main" id="{9A037CFF-6D92-4ED0-31BC-80517D6B90A8}"/>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925B0924-675B-D915-9474-5A5E4ACC8344}"/>
              </a:ext>
            </a:extLst>
          </p:cNvPr>
          <p:cNvSpPr>
            <a:spLocks noGrp="1"/>
          </p:cNvSpPr>
          <p:nvPr>
            <p:ph type="sldNum" sz="quarter" idx="12"/>
          </p:nvPr>
        </p:nvSpPr>
        <p:spPr/>
        <p:txBody>
          <a:bodyPr/>
          <a:lstStyle/>
          <a:p>
            <a:fld id="{D57F1E4F-1CFF-5643-939E-217C01CDF565}" type="slidenum">
              <a:rPr lang="en-US" smtClean="0"/>
              <a:pPr/>
              <a:t>42</a:t>
            </a:fld>
            <a:endParaRPr lang="en-US" dirty="0"/>
          </a:p>
        </p:txBody>
      </p:sp>
    </p:spTree>
    <p:extLst>
      <p:ext uri="{BB962C8B-B14F-4D97-AF65-F5344CB8AC3E}">
        <p14:creationId xmlns:p14="http://schemas.microsoft.com/office/powerpoint/2010/main" val="7876317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41C3B-17A6-7004-05DD-1880EFD4A0CA}"/>
              </a:ext>
            </a:extLst>
          </p:cNvPr>
          <p:cNvSpPr>
            <a:spLocks noGrp="1"/>
          </p:cNvSpPr>
          <p:nvPr>
            <p:ph type="title"/>
          </p:nvPr>
        </p:nvSpPr>
        <p:spPr/>
        <p:txBody>
          <a:bodyPr/>
          <a:lstStyle/>
          <a:p>
            <a:pPr algn="ctr"/>
            <a:r>
              <a:rPr lang="en-US" b="1" dirty="0"/>
              <a:t>External Trust</a:t>
            </a:r>
            <a:endParaRPr lang="en-US" dirty="0"/>
          </a:p>
        </p:txBody>
      </p:sp>
      <p:sp>
        <p:nvSpPr>
          <p:cNvPr id="3" name="Content Placeholder 2">
            <a:extLst>
              <a:ext uri="{FF2B5EF4-FFF2-40B4-BE49-F238E27FC236}">
                <a16:creationId xmlns:a16="http://schemas.microsoft.com/office/drawing/2014/main" id="{4C56A13D-9529-E6E0-E8AC-F84EF6453578}"/>
              </a:ext>
            </a:extLst>
          </p:cNvPr>
          <p:cNvSpPr>
            <a:spLocks noGrp="1"/>
          </p:cNvSpPr>
          <p:nvPr>
            <p:ph idx="1"/>
          </p:nvPr>
        </p:nvSpPr>
        <p:spPr/>
        <p:txBody>
          <a:bodyPr/>
          <a:lstStyle/>
          <a:p>
            <a:r>
              <a:rPr lang="en-US" b="1" dirty="0"/>
              <a:t>Description</a:t>
            </a:r>
            <a:r>
              <a:rPr lang="en-US" dirty="0"/>
              <a:t>: A manually created trust that connects a domain in one forest to a domain in another forest or a Windows NT 4.0 domain.</a:t>
            </a:r>
          </a:p>
          <a:p>
            <a:r>
              <a:rPr lang="en-US" b="1" dirty="0"/>
              <a:t>Direction</a:t>
            </a:r>
            <a:r>
              <a:rPr lang="en-US" dirty="0"/>
              <a:t>: Can be one-way or two-way.</a:t>
            </a:r>
          </a:p>
          <a:p>
            <a:r>
              <a:rPr lang="en-US" b="1" dirty="0"/>
              <a:t>Transitivity</a:t>
            </a:r>
            <a:r>
              <a:rPr lang="en-US" dirty="0"/>
              <a:t>: Non-transitive.</a:t>
            </a:r>
          </a:p>
          <a:p>
            <a:r>
              <a:rPr lang="en-US" b="1" dirty="0"/>
              <a:t>Usage</a:t>
            </a:r>
            <a:r>
              <a:rPr lang="en-US" dirty="0"/>
              <a:t>: Useful for access between domains across different forests or with legacy Windows domains when no forest trust is possible.</a:t>
            </a:r>
          </a:p>
        </p:txBody>
      </p:sp>
      <p:sp>
        <p:nvSpPr>
          <p:cNvPr id="4" name="Footer Placeholder 3">
            <a:extLst>
              <a:ext uri="{FF2B5EF4-FFF2-40B4-BE49-F238E27FC236}">
                <a16:creationId xmlns:a16="http://schemas.microsoft.com/office/drawing/2014/main" id="{B5CEC04D-5D19-F47E-722F-0EEACFA26F51}"/>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92156266-3149-60A9-7056-DEA4751B7410}"/>
              </a:ext>
            </a:extLst>
          </p:cNvPr>
          <p:cNvSpPr>
            <a:spLocks noGrp="1"/>
          </p:cNvSpPr>
          <p:nvPr>
            <p:ph type="sldNum" sz="quarter" idx="12"/>
          </p:nvPr>
        </p:nvSpPr>
        <p:spPr/>
        <p:txBody>
          <a:bodyPr/>
          <a:lstStyle/>
          <a:p>
            <a:fld id="{D57F1E4F-1CFF-5643-939E-217C01CDF565}" type="slidenum">
              <a:rPr lang="en-US" smtClean="0"/>
              <a:pPr/>
              <a:t>43</a:t>
            </a:fld>
            <a:endParaRPr lang="en-US" dirty="0"/>
          </a:p>
        </p:txBody>
      </p:sp>
    </p:spTree>
    <p:extLst>
      <p:ext uri="{BB962C8B-B14F-4D97-AF65-F5344CB8AC3E}">
        <p14:creationId xmlns:p14="http://schemas.microsoft.com/office/powerpoint/2010/main" val="28671620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00E62-600A-9AC6-5C13-8A728569877E}"/>
              </a:ext>
            </a:extLst>
          </p:cNvPr>
          <p:cNvSpPr>
            <a:spLocks noGrp="1"/>
          </p:cNvSpPr>
          <p:nvPr>
            <p:ph type="title"/>
          </p:nvPr>
        </p:nvSpPr>
        <p:spPr/>
        <p:txBody>
          <a:bodyPr/>
          <a:lstStyle/>
          <a:p>
            <a:pPr algn="ctr"/>
            <a:r>
              <a:rPr lang="en-US" b="1" dirty="0"/>
              <a:t>Forest Trust</a:t>
            </a:r>
            <a:endParaRPr lang="en-US" dirty="0"/>
          </a:p>
        </p:txBody>
      </p:sp>
      <p:sp>
        <p:nvSpPr>
          <p:cNvPr id="3" name="Content Placeholder 2">
            <a:extLst>
              <a:ext uri="{FF2B5EF4-FFF2-40B4-BE49-F238E27FC236}">
                <a16:creationId xmlns:a16="http://schemas.microsoft.com/office/drawing/2014/main" id="{3FB0A6A0-8A15-E227-EF4A-C0224FF777FA}"/>
              </a:ext>
            </a:extLst>
          </p:cNvPr>
          <p:cNvSpPr>
            <a:spLocks noGrp="1"/>
          </p:cNvSpPr>
          <p:nvPr>
            <p:ph idx="1"/>
          </p:nvPr>
        </p:nvSpPr>
        <p:spPr/>
        <p:txBody>
          <a:bodyPr/>
          <a:lstStyle/>
          <a:p>
            <a:r>
              <a:rPr lang="en-US" b="1" dirty="0"/>
              <a:t>Description</a:t>
            </a:r>
            <a:r>
              <a:rPr lang="en-US" dirty="0"/>
              <a:t>: A manually created trust that links two separate AD forests.</a:t>
            </a:r>
          </a:p>
          <a:p>
            <a:r>
              <a:rPr lang="en-US" b="1" dirty="0"/>
              <a:t>Direction</a:t>
            </a:r>
            <a:r>
              <a:rPr lang="en-US" dirty="0"/>
              <a:t>: Can be one-way or two-way.</a:t>
            </a:r>
          </a:p>
          <a:p>
            <a:r>
              <a:rPr lang="en-US" b="1" dirty="0"/>
              <a:t>Transitivity</a:t>
            </a:r>
            <a:r>
              <a:rPr lang="en-US" dirty="0"/>
              <a:t>: Transitive (within each forest but limited to the two forests involved).</a:t>
            </a:r>
          </a:p>
          <a:p>
            <a:r>
              <a:rPr lang="en-US" b="1" dirty="0"/>
              <a:t>Usage</a:t>
            </a:r>
            <a:r>
              <a:rPr lang="en-US" dirty="0"/>
              <a:t>: Enables resource sharing between all domains in two different forests, suitable for environments with multiple forests.</a:t>
            </a:r>
          </a:p>
        </p:txBody>
      </p:sp>
      <p:sp>
        <p:nvSpPr>
          <p:cNvPr id="4" name="Footer Placeholder 3">
            <a:extLst>
              <a:ext uri="{FF2B5EF4-FFF2-40B4-BE49-F238E27FC236}">
                <a16:creationId xmlns:a16="http://schemas.microsoft.com/office/drawing/2014/main" id="{5EC41DFA-6C24-834F-CDF3-375EAF7B1F22}"/>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C83A5010-2F5D-9F23-FE09-E73D4329469D}"/>
              </a:ext>
            </a:extLst>
          </p:cNvPr>
          <p:cNvSpPr>
            <a:spLocks noGrp="1"/>
          </p:cNvSpPr>
          <p:nvPr>
            <p:ph type="sldNum" sz="quarter" idx="12"/>
          </p:nvPr>
        </p:nvSpPr>
        <p:spPr/>
        <p:txBody>
          <a:bodyPr/>
          <a:lstStyle/>
          <a:p>
            <a:fld id="{D57F1E4F-1CFF-5643-939E-217C01CDF565}" type="slidenum">
              <a:rPr lang="en-US" smtClean="0"/>
              <a:pPr/>
              <a:t>44</a:t>
            </a:fld>
            <a:endParaRPr lang="en-US" dirty="0"/>
          </a:p>
        </p:txBody>
      </p:sp>
    </p:spTree>
    <p:extLst>
      <p:ext uri="{BB962C8B-B14F-4D97-AF65-F5344CB8AC3E}">
        <p14:creationId xmlns:p14="http://schemas.microsoft.com/office/powerpoint/2010/main" val="135567353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B6A8B-8351-283E-B088-B33B72475A64}"/>
              </a:ext>
            </a:extLst>
          </p:cNvPr>
          <p:cNvSpPr>
            <a:spLocks noGrp="1"/>
          </p:cNvSpPr>
          <p:nvPr>
            <p:ph type="title"/>
          </p:nvPr>
        </p:nvSpPr>
        <p:spPr/>
        <p:txBody>
          <a:bodyPr/>
          <a:lstStyle/>
          <a:p>
            <a:pPr algn="ctr"/>
            <a:r>
              <a:rPr lang="en-US" b="1" dirty="0"/>
              <a:t>Shortcut Trust</a:t>
            </a:r>
            <a:endParaRPr lang="en-US" dirty="0"/>
          </a:p>
        </p:txBody>
      </p:sp>
      <p:sp>
        <p:nvSpPr>
          <p:cNvPr id="3" name="Content Placeholder 2">
            <a:extLst>
              <a:ext uri="{FF2B5EF4-FFF2-40B4-BE49-F238E27FC236}">
                <a16:creationId xmlns:a16="http://schemas.microsoft.com/office/drawing/2014/main" id="{210DD1CE-9473-6475-8D50-2D3FAADC2D92}"/>
              </a:ext>
            </a:extLst>
          </p:cNvPr>
          <p:cNvSpPr>
            <a:spLocks noGrp="1"/>
          </p:cNvSpPr>
          <p:nvPr>
            <p:ph idx="1"/>
          </p:nvPr>
        </p:nvSpPr>
        <p:spPr/>
        <p:txBody>
          <a:bodyPr/>
          <a:lstStyle/>
          <a:p>
            <a:r>
              <a:rPr lang="en-US" b="1" dirty="0"/>
              <a:t>Description</a:t>
            </a:r>
            <a:r>
              <a:rPr lang="en-US" dirty="0"/>
              <a:t>: A manually created trust that provides a shortcut path between two domains within the same forest.</a:t>
            </a:r>
          </a:p>
          <a:p>
            <a:r>
              <a:rPr lang="en-US" b="1" dirty="0"/>
              <a:t>Direction</a:t>
            </a:r>
            <a:r>
              <a:rPr lang="en-US" dirty="0"/>
              <a:t>: Can be one-way or two-way.</a:t>
            </a:r>
          </a:p>
          <a:p>
            <a:r>
              <a:rPr lang="en-US" b="1" dirty="0"/>
              <a:t>Transitivity</a:t>
            </a:r>
            <a:r>
              <a:rPr lang="en-US" dirty="0"/>
              <a:t>: Transitive.</a:t>
            </a:r>
          </a:p>
          <a:p>
            <a:r>
              <a:rPr lang="en-US" b="1" dirty="0"/>
              <a:t>Usage</a:t>
            </a:r>
            <a:r>
              <a:rPr lang="en-US" dirty="0"/>
              <a:t>: Primarily used to improve performance in large forests by reducing authentication time between domains that are not directly parent-child but need frequent interactions.</a:t>
            </a:r>
          </a:p>
        </p:txBody>
      </p:sp>
      <p:sp>
        <p:nvSpPr>
          <p:cNvPr id="4" name="Footer Placeholder 3">
            <a:extLst>
              <a:ext uri="{FF2B5EF4-FFF2-40B4-BE49-F238E27FC236}">
                <a16:creationId xmlns:a16="http://schemas.microsoft.com/office/drawing/2014/main" id="{D469609D-31FF-220E-AFA8-54730571AE53}"/>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106D5D1A-482D-2700-FF87-ED2CE74D75FB}"/>
              </a:ext>
            </a:extLst>
          </p:cNvPr>
          <p:cNvSpPr>
            <a:spLocks noGrp="1"/>
          </p:cNvSpPr>
          <p:nvPr>
            <p:ph type="sldNum" sz="quarter" idx="12"/>
          </p:nvPr>
        </p:nvSpPr>
        <p:spPr/>
        <p:txBody>
          <a:bodyPr/>
          <a:lstStyle/>
          <a:p>
            <a:fld id="{D57F1E4F-1CFF-5643-939E-217C01CDF565}" type="slidenum">
              <a:rPr lang="en-US" smtClean="0"/>
              <a:pPr/>
              <a:t>45</a:t>
            </a:fld>
            <a:endParaRPr lang="en-US" dirty="0"/>
          </a:p>
        </p:txBody>
      </p:sp>
    </p:spTree>
    <p:extLst>
      <p:ext uri="{BB962C8B-B14F-4D97-AF65-F5344CB8AC3E}">
        <p14:creationId xmlns:p14="http://schemas.microsoft.com/office/powerpoint/2010/main" val="417759466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ACBCCCD-2CBF-66A4-3026-32A7BDA6F8D7}"/>
              </a:ext>
            </a:extLst>
          </p:cNvPr>
          <p:cNvSpPr>
            <a:spLocks noGrp="1"/>
          </p:cNvSpPr>
          <p:nvPr>
            <p:ph type="title"/>
          </p:nvPr>
        </p:nvSpPr>
        <p:spPr>
          <a:xfrm>
            <a:off x="643467" y="816638"/>
            <a:ext cx="3367359" cy="5224724"/>
          </a:xfrm>
        </p:spPr>
        <p:txBody>
          <a:bodyPr anchor="ctr">
            <a:normAutofit/>
          </a:bodyPr>
          <a:lstStyle/>
          <a:p>
            <a:r>
              <a:rPr lang="en-US" b="1" dirty="0"/>
              <a:t>Realm Trust</a:t>
            </a:r>
            <a:endParaRPr lang="en-US"/>
          </a:p>
        </p:txBody>
      </p:sp>
      <p:sp>
        <p:nvSpPr>
          <p:cNvPr id="3" name="Content Placeholder 2">
            <a:extLst>
              <a:ext uri="{FF2B5EF4-FFF2-40B4-BE49-F238E27FC236}">
                <a16:creationId xmlns:a16="http://schemas.microsoft.com/office/drawing/2014/main" id="{A2CFC1DE-F378-4666-07AC-90FFC7871910}"/>
              </a:ext>
            </a:extLst>
          </p:cNvPr>
          <p:cNvSpPr>
            <a:spLocks noGrp="1"/>
          </p:cNvSpPr>
          <p:nvPr>
            <p:ph idx="1"/>
          </p:nvPr>
        </p:nvSpPr>
        <p:spPr>
          <a:xfrm>
            <a:off x="4654295" y="816638"/>
            <a:ext cx="4619706" cy="5224724"/>
          </a:xfrm>
        </p:spPr>
        <p:txBody>
          <a:bodyPr anchor="ctr">
            <a:normAutofit/>
          </a:bodyPr>
          <a:lstStyle/>
          <a:p>
            <a:r>
              <a:rPr lang="en-US" b="1" dirty="0"/>
              <a:t>Description</a:t>
            </a:r>
            <a:r>
              <a:rPr lang="en-US" dirty="0"/>
              <a:t>: A manually created trust between an AD domain and a non-Windows Kerberos realm.</a:t>
            </a:r>
          </a:p>
          <a:p>
            <a:r>
              <a:rPr lang="en-US" b="1" dirty="0"/>
              <a:t>Direction</a:t>
            </a:r>
            <a:r>
              <a:rPr lang="en-US" dirty="0"/>
              <a:t>: Can be one-way or two-way.</a:t>
            </a:r>
          </a:p>
          <a:p>
            <a:r>
              <a:rPr lang="en-US" b="1" dirty="0"/>
              <a:t>Transitivity</a:t>
            </a:r>
            <a:r>
              <a:rPr lang="en-US" dirty="0"/>
              <a:t>: Non-transitive.</a:t>
            </a:r>
          </a:p>
          <a:p>
            <a:r>
              <a:rPr lang="en-US" b="1" dirty="0"/>
              <a:t>Usage</a:t>
            </a:r>
            <a:r>
              <a:rPr lang="en-US" dirty="0"/>
              <a:t>: Useful for interoperability with non-Windows environments that support Kerberos authentication, such as UNIX or Linux-based systems.</a:t>
            </a:r>
          </a:p>
        </p:txBody>
      </p:sp>
      <p:sp>
        <p:nvSpPr>
          <p:cNvPr id="4" name="Footer Placeholder 3">
            <a:extLst>
              <a:ext uri="{FF2B5EF4-FFF2-40B4-BE49-F238E27FC236}">
                <a16:creationId xmlns:a16="http://schemas.microsoft.com/office/drawing/2014/main" id="{992119F4-7827-3A8E-EC9B-B99661AEC2C5}"/>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562CF030-F866-62EC-F840-5C5C9CFEAFDE}"/>
              </a:ext>
            </a:extLst>
          </p:cNvPr>
          <p:cNvSpPr>
            <a:spLocks noGrp="1"/>
          </p:cNvSpPr>
          <p:nvPr>
            <p:ph type="sldNum" sz="quarter" idx="12"/>
          </p:nvPr>
        </p:nvSpPr>
        <p:spPr/>
        <p:txBody>
          <a:bodyPr/>
          <a:lstStyle/>
          <a:p>
            <a:fld id="{D57F1E4F-1CFF-5643-939E-217C01CDF565}" type="slidenum">
              <a:rPr lang="en-US" smtClean="0"/>
              <a:pPr/>
              <a:t>46</a:t>
            </a:fld>
            <a:endParaRPr lang="en-US" dirty="0"/>
          </a:p>
        </p:txBody>
      </p:sp>
    </p:spTree>
    <p:extLst>
      <p:ext uri="{BB962C8B-B14F-4D97-AF65-F5344CB8AC3E}">
        <p14:creationId xmlns:p14="http://schemas.microsoft.com/office/powerpoint/2010/main" val="34534780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EE76D37-8066-CBF6-D5F0-054F882F23DA}"/>
              </a:ext>
            </a:extLst>
          </p:cNvPr>
          <p:cNvSpPr>
            <a:spLocks noGrp="1"/>
          </p:cNvSpPr>
          <p:nvPr>
            <p:ph type="title"/>
          </p:nvPr>
        </p:nvSpPr>
        <p:spPr>
          <a:xfrm>
            <a:off x="643467" y="816638"/>
            <a:ext cx="3367359" cy="5224724"/>
          </a:xfrm>
        </p:spPr>
        <p:txBody>
          <a:bodyPr anchor="ctr">
            <a:normAutofit/>
          </a:bodyPr>
          <a:lstStyle/>
          <a:p>
            <a:r>
              <a:rPr lang="en-US" dirty="0"/>
              <a:t>AD Authentication &amp; Authorization</a:t>
            </a:r>
            <a:endParaRPr lang="en-US"/>
          </a:p>
        </p:txBody>
      </p:sp>
      <p:sp>
        <p:nvSpPr>
          <p:cNvPr id="3" name="Content Placeholder 2">
            <a:extLst>
              <a:ext uri="{FF2B5EF4-FFF2-40B4-BE49-F238E27FC236}">
                <a16:creationId xmlns:a16="http://schemas.microsoft.com/office/drawing/2014/main" id="{4DE302A8-0BAF-3298-76F8-FF11E705111C}"/>
              </a:ext>
            </a:extLst>
          </p:cNvPr>
          <p:cNvSpPr>
            <a:spLocks noGrp="1"/>
          </p:cNvSpPr>
          <p:nvPr>
            <p:ph idx="1"/>
          </p:nvPr>
        </p:nvSpPr>
        <p:spPr>
          <a:xfrm>
            <a:off x="4654295" y="816638"/>
            <a:ext cx="4619706" cy="5224724"/>
          </a:xfrm>
        </p:spPr>
        <p:txBody>
          <a:bodyPr anchor="ctr">
            <a:normAutofit/>
          </a:bodyPr>
          <a:lstStyle/>
          <a:p>
            <a:pPr>
              <a:lnSpc>
                <a:spcPct val="90000"/>
              </a:lnSpc>
              <a:buFont typeface="+mj-lt"/>
              <a:buAutoNum type="arabicPeriod"/>
            </a:pPr>
            <a:r>
              <a:rPr lang="en-US" sz="1700" b="1" dirty="0">
                <a:solidFill>
                  <a:srgbClr val="FF0000"/>
                </a:solidFill>
              </a:rPr>
              <a:t>Kerberos Authentication Protocol :</a:t>
            </a:r>
            <a:r>
              <a:rPr lang="en-US" sz="1700" dirty="0">
                <a:solidFill>
                  <a:srgbClr val="FF0000"/>
                </a:solidFill>
              </a:rPr>
              <a:t>Primary AD authentication protocol |Pass-the-ticket, overpass-the-hash, Kerberoasting attacks</a:t>
            </a:r>
            <a:endParaRPr lang="en-US" sz="1700" b="1" dirty="0">
              <a:solidFill>
                <a:srgbClr val="FF0000"/>
              </a:solidFill>
            </a:endParaRPr>
          </a:p>
          <a:p>
            <a:pPr>
              <a:lnSpc>
                <a:spcPct val="90000"/>
              </a:lnSpc>
              <a:buFont typeface="+mj-lt"/>
              <a:buAutoNum type="arabicPeriod"/>
            </a:pPr>
            <a:r>
              <a:rPr lang="en-US" sz="1700" dirty="0">
                <a:solidFill>
                  <a:srgbClr val="FF0000"/>
                </a:solidFill>
              </a:rPr>
              <a:t>NTLM (NT LAN Manager) : Fallback authentication for AD | Pass-the-hash, relay attacks, downgrade attacks</a:t>
            </a:r>
            <a:endParaRPr lang="en-US" sz="1700" b="1" dirty="0">
              <a:solidFill>
                <a:srgbClr val="FF0000"/>
              </a:solidFill>
            </a:endParaRPr>
          </a:p>
          <a:p>
            <a:pPr>
              <a:lnSpc>
                <a:spcPct val="90000"/>
              </a:lnSpc>
              <a:buFont typeface="+mj-lt"/>
              <a:buAutoNum type="arabicPeriod"/>
            </a:pPr>
            <a:r>
              <a:rPr lang="en-US" sz="1700" dirty="0"/>
              <a:t>LDAP (Lightweight Directory Access Protocol) :Directory access and queries |LDAP injection, clear-text transmission, weak bind attacks</a:t>
            </a:r>
            <a:endParaRPr lang="en-US" sz="1700" b="1" dirty="0"/>
          </a:p>
          <a:p>
            <a:pPr>
              <a:lnSpc>
                <a:spcPct val="90000"/>
              </a:lnSpc>
              <a:buFont typeface="+mj-lt"/>
              <a:buAutoNum type="arabicPeriod"/>
            </a:pPr>
            <a:r>
              <a:rPr lang="en-US" sz="1700" dirty="0"/>
              <a:t>OAuth 2.0 and OpenID Connect (OIDC) :Web and cloud app authentication |Token hijacking, misconfigured URIs, token reuse</a:t>
            </a:r>
            <a:endParaRPr lang="en-US" sz="1700" b="1" dirty="0"/>
          </a:p>
          <a:p>
            <a:pPr>
              <a:lnSpc>
                <a:spcPct val="90000"/>
              </a:lnSpc>
              <a:buFont typeface="+mj-lt"/>
              <a:buAutoNum type="arabicPeriod"/>
            </a:pPr>
            <a:r>
              <a:rPr lang="en-US" sz="1700" dirty="0"/>
              <a:t>SAML (Security Assertion Markup Language) :Federated authentication and SSO| Token hijacking, XML wrapping, token replay</a:t>
            </a:r>
            <a:endParaRPr lang="en-US" sz="1700" b="1" dirty="0"/>
          </a:p>
        </p:txBody>
      </p:sp>
      <p:sp>
        <p:nvSpPr>
          <p:cNvPr id="4" name="Footer Placeholder 3">
            <a:extLst>
              <a:ext uri="{FF2B5EF4-FFF2-40B4-BE49-F238E27FC236}">
                <a16:creationId xmlns:a16="http://schemas.microsoft.com/office/drawing/2014/main" id="{30D6BD7B-C925-4619-6272-4AF3E69C0F73}"/>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F04866F0-770E-AEFF-93C9-27E64B49321E}"/>
              </a:ext>
            </a:extLst>
          </p:cNvPr>
          <p:cNvSpPr>
            <a:spLocks noGrp="1"/>
          </p:cNvSpPr>
          <p:nvPr>
            <p:ph type="sldNum" sz="quarter" idx="12"/>
          </p:nvPr>
        </p:nvSpPr>
        <p:spPr/>
        <p:txBody>
          <a:bodyPr/>
          <a:lstStyle/>
          <a:p>
            <a:fld id="{D57F1E4F-1CFF-5643-939E-217C01CDF565}" type="slidenum">
              <a:rPr lang="en-US" smtClean="0"/>
              <a:pPr/>
              <a:t>47</a:t>
            </a:fld>
            <a:endParaRPr lang="en-US" dirty="0"/>
          </a:p>
        </p:txBody>
      </p:sp>
    </p:spTree>
    <p:extLst>
      <p:ext uri="{BB962C8B-B14F-4D97-AF65-F5344CB8AC3E}">
        <p14:creationId xmlns:p14="http://schemas.microsoft.com/office/powerpoint/2010/main" val="31342112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7B5983-48A6-561A-21E4-5E0AA372B234}"/>
              </a:ext>
            </a:extLst>
          </p:cNvPr>
          <p:cNvSpPr>
            <a:spLocks noGrp="1"/>
          </p:cNvSpPr>
          <p:nvPr>
            <p:ph type="title"/>
          </p:nvPr>
        </p:nvSpPr>
        <p:spPr>
          <a:xfrm>
            <a:off x="643467" y="816638"/>
            <a:ext cx="3367359" cy="5224724"/>
          </a:xfrm>
        </p:spPr>
        <p:txBody>
          <a:bodyPr anchor="ctr">
            <a:normAutofit/>
          </a:bodyPr>
          <a:lstStyle/>
          <a:p>
            <a:r>
              <a:rPr lang="en-US" dirty="0"/>
              <a:t>Kerberos Authentication Protocol</a:t>
            </a:r>
            <a:endParaRPr lang="en-US"/>
          </a:p>
        </p:txBody>
      </p:sp>
      <p:sp>
        <p:nvSpPr>
          <p:cNvPr id="3" name="Content Placeholder 2">
            <a:extLst>
              <a:ext uri="{FF2B5EF4-FFF2-40B4-BE49-F238E27FC236}">
                <a16:creationId xmlns:a16="http://schemas.microsoft.com/office/drawing/2014/main" id="{10983508-050D-B8AF-850F-66B0FCF7CCCF}"/>
              </a:ext>
            </a:extLst>
          </p:cNvPr>
          <p:cNvSpPr>
            <a:spLocks noGrp="1"/>
          </p:cNvSpPr>
          <p:nvPr>
            <p:ph idx="1"/>
          </p:nvPr>
        </p:nvSpPr>
        <p:spPr>
          <a:xfrm>
            <a:off x="4654295" y="816638"/>
            <a:ext cx="4619706" cy="5224724"/>
          </a:xfrm>
        </p:spPr>
        <p:txBody>
          <a:bodyPr anchor="ctr">
            <a:normAutofit/>
          </a:bodyPr>
          <a:lstStyle/>
          <a:p>
            <a:pPr>
              <a:lnSpc>
                <a:spcPct val="90000"/>
              </a:lnSpc>
            </a:pPr>
            <a:r>
              <a:rPr lang="en-US" sz="1500" b="1" dirty="0"/>
              <a:t>Description</a:t>
            </a:r>
            <a:r>
              <a:rPr lang="en-US" sz="1500" dirty="0"/>
              <a:t>: Kerberos is the primary authentication protocol in AD, using a ticket-based system to authenticate users and services securely without sending passwords over the network.</a:t>
            </a:r>
          </a:p>
          <a:p>
            <a:pPr>
              <a:lnSpc>
                <a:spcPct val="90000"/>
              </a:lnSpc>
            </a:pPr>
            <a:r>
              <a:rPr lang="en-US" sz="1500" b="1" dirty="0"/>
              <a:t>Process</a:t>
            </a:r>
            <a:r>
              <a:rPr lang="en-US" sz="1500" dirty="0"/>
              <a:t>: Users authenticate with a </a:t>
            </a:r>
            <a:r>
              <a:rPr lang="en-US" sz="1500" b="1" dirty="0"/>
              <a:t>Key Distribution Center (KDC)</a:t>
            </a:r>
            <a:r>
              <a:rPr lang="en-US" sz="1500" dirty="0"/>
              <a:t>, which issues a </a:t>
            </a:r>
            <a:r>
              <a:rPr lang="en-US" sz="1500" b="1" dirty="0"/>
              <a:t>Ticket Granting Ticket (TGT)</a:t>
            </a:r>
            <a:r>
              <a:rPr lang="en-US" sz="1500" dirty="0"/>
              <a:t>. This TGT can then be used to request service tickets for accessing other resources.</a:t>
            </a:r>
          </a:p>
          <a:p>
            <a:pPr>
              <a:lnSpc>
                <a:spcPct val="90000"/>
              </a:lnSpc>
            </a:pPr>
            <a:r>
              <a:rPr lang="en-US" sz="1500" b="1" dirty="0"/>
              <a:t>Potential Vulnerabilities</a:t>
            </a:r>
            <a:r>
              <a:rPr lang="en-US" sz="1500" dirty="0"/>
              <a:t>:</a:t>
            </a:r>
          </a:p>
          <a:p>
            <a:pPr>
              <a:lnSpc>
                <a:spcPct val="90000"/>
              </a:lnSpc>
              <a:buFont typeface="Wingdings" panose="05000000000000000000" pitchFamily="2" charset="2"/>
              <a:buChar char="Ø"/>
            </a:pPr>
            <a:r>
              <a:rPr lang="en-US" sz="1500" b="1" dirty="0"/>
              <a:t>Pass-the-Ticket Attacks</a:t>
            </a:r>
            <a:r>
              <a:rPr lang="en-US" sz="1500" dirty="0"/>
              <a:t>: Attackers can capture and reuse Kerberos tickets to impersonate users.</a:t>
            </a:r>
          </a:p>
          <a:p>
            <a:pPr>
              <a:lnSpc>
                <a:spcPct val="90000"/>
              </a:lnSpc>
              <a:buFont typeface="Wingdings" panose="05000000000000000000" pitchFamily="2" charset="2"/>
              <a:buChar char="Ø"/>
            </a:pPr>
            <a:r>
              <a:rPr lang="en-US" sz="1500" b="1" dirty="0"/>
              <a:t>Overpass-the-Hash Attacks</a:t>
            </a:r>
            <a:r>
              <a:rPr lang="en-US" sz="1500" dirty="0"/>
              <a:t>: Attackers with NTLM hash access can create fake Kerberos tickets.</a:t>
            </a:r>
          </a:p>
          <a:p>
            <a:pPr>
              <a:lnSpc>
                <a:spcPct val="90000"/>
              </a:lnSpc>
              <a:buFont typeface="Wingdings" panose="05000000000000000000" pitchFamily="2" charset="2"/>
              <a:buChar char="Ø"/>
            </a:pPr>
            <a:r>
              <a:rPr lang="en-US" sz="1500" b="1" dirty="0"/>
              <a:t>Kerberoasting</a:t>
            </a:r>
            <a:r>
              <a:rPr lang="en-US" sz="1500" dirty="0"/>
              <a:t>: Attackers request service tickets for accounts with weak passwords, then crack the encrypted passwords offline.</a:t>
            </a:r>
          </a:p>
        </p:txBody>
      </p:sp>
      <p:sp>
        <p:nvSpPr>
          <p:cNvPr id="4" name="Footer Placeholder 3">
            <a:extLst>
              <a:ext uri="{FF2B5EF4-FFF2-40B4-BE49-F238E27FC236}">
                <a16:creationId xmlns:a16="http://schemas.microsoft.com/office/drawing/2014/main" id="{C5B425DA-6A93-AA61-1467-FDCA03F31C55}"/>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497714AA-FFDC-56AE-72CA-D355841236D9}"/>
              </a:ext>
            </a:extLst>
          </p:cNvPr>
          <p:cNvSpPr>
            <a:spLocks noGrp="1"/>
          </p:cNvSpPr>
          <p:nvPr>
            <p:ph type="sldNum" sz="quarter" idx="12"/>
          </p:nvPr>
        </p:nvSpPr>
        <p:spPr/>
        <p:txBody>
          <a:bodyPr/>
          <a:lstStyle/>
          <a:p>
            <a:fld id="{D57F1E4F-1CFF-5643-939E-217C01CDF565}" type="slidenum">
              <a:rPr lang="en-US" smtClean="0"/>
              <a:pPr/>
              <a:t>48</a:t>
            </a:fld>
            <a:endParaRPr lang="en-US" dirty="0"/>
          </a:p>
        </p:txBody>
      </p:sp>
    </p:spTree>
    <p:extLst>
      <p:ext uri="{BB962C8B-B14F-4D97-AF65-F5344CB8AC3E}">
        <p14:creationId xmlns:p14="http://schemas.microsoft.com/office/powerpoint/2010/main" val="34686709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276D577-6875-B1B5-E514-479820AF6EF8}"/>
              </a:ext>
            </a:extLst>
          </p:cNvPr>
          <p:cNvSpPr>
            <a:spLocks noGrp="1"/>
          </p:cNvSpPr>
          <p:nvPr>
            <p:ph type="title"/>
          </p:nvPr>
        </p:nvSpPr>
        <p:spPr>
          <a:xfrm>
            <a:off x="643467" y="816638"/>
            <a:ext cx="3367359" cy="5224724"/>
          </a:xfrm>
        </p:spPr>
        <p:txBody>
          <a:bodyPr anchor="ctr">
            <a:normAutofit/>
          </a:bodyPr>
          <a:lstStyle/>
          <a:p>
            <a:r>
              <a:rPr lang="en-US" dirty="0"/>
              <a:t>NTLM (NT LAN Manager)</a:t>
            </a:r>
            <a:endParaRPr lang="en-US"/>
          </a:p>
        </p:txBody>
      </p:sp>
      <p:sp>
        <p:nvSpPr>
          <p:cNvPr id="3" name="Content Placeholder 2">
            <a:extLst>
              <a:ext uri="{FF2B5EF4-FFF2-40B4-BE49-F238E27FC236}">
                <a16:creationId xmlns:a16="http://schemas.microsoft.com/office/drawing/2014/main" id="{D74D2876-A668-16CB-C6DF-4224E4EE60DA}"/>
              </a:ext>
            </a:extLst>
          </p:cNvPr>
          <p:cNvSpPr>
            <a:spLocks noGrp="1"/>
          </p:cNvSpPr>
          <p:nvPr>
            <p:ph idx="1"/>
          </p:nvPr>
        </p:nvSpPr>
        <p:spPr>
          <a:xfrm>
            <a:off x="4654295" y="816638"/>
            <a:ext cx="4619706" cy="5224724"/>
          </a:xfrm>
        </p:spPr>
        <p:txBody>
          <a:bodyPr anchor="ctr">
            <a:normAutofit/>
          </a:bodyPr>
          <a:lstStyle/>
          <a:p>
            <a:pPr>
              <a:lnSpc>
                <a:spcPct val="90000"/>
              </a:lnSpc>
            </a:pPr>
            <a:r>
              <a:rPr lang="en-US" sz="1500" b="1"/>
              <a:t>Description</a:t>
            </a:r>
            <a:r>
              <a:rPr lang="en-US" sz="1500"/>
              <a:t>: NTLM is an older authentication protocol used as a fallback when Kerberos is unavailable or not supported. NTLM relies on challenge-response mechanisms.</a:t>
            </a:r>
          </a:p>
          <a:p>
            <a:pPr>
              <a:lnSpc>
                <a:spcPct val="90000"/>
              </a:lnSpc>
            </a:pPr>
            <a:r>
              <a:rPr lang="en-US" sz="1500" b="1"/>
              <a:t>Process</a:t>
            </a:r>
            <a:r>
              <a:rPr lang="en-US" sz="1500"/>
              <a:t>: The client sends a hashed version of the user's password, which the server challenges with a random value, and the client responds with a hashed response.</a:t>
            </a:r>
          </a:p>
          <a:p>
            <a:pPr>
              <a:lnSpc>
                <a:spcPct val="90000"/>
              </a:lnSpc>
            </a:pPr>
            <a:r>
              <a:rPr lang="en-US" sz="1500" b="1"/>
              <a:t>Potential Vulnerabilities</a:t>
            </a:r>
            <a:r>
              <a:rPr lang="en-US" sz="1500"/>
              <a:t>:</a:t>
            </a:r>
          </a:p>
          <a:p>
            <a:pPr>
              <a:lnSpc>
                <a:spcPct val="90000"/>
              </a:lnSpc>
              <a:buFont typeface="Wingdings" panose="05000000000000000000" pitchFamily="2" charset="2"/>
              <a:buChar char="Ø"/>
            </a:pPr>
            <a:r>
              <a:rPr lang="en-US" sz="1500" b="1"/>
              <a:t>Pass-the-Hash (</a:t>
            </a:r>
            <a:r>
              <a:rPr lang="en-US" sz="1500" b="1" err="1"/>
              <a:t>PtH</a:t>
            </a:r>
            <a:r>
              <a:rPr lang="en-US" sz="1500" b="1"/>
              <a:t>) Attacks</a:t>
            </a:r>
            <a:r>
              <a:rPr lang="en-US" sz="1500"/>
              <a:t>: Attackers with access to password hashes can use them to authenticate as the user without cracking the password.</a:t>
            </a:r>
          </a:p>
          <a:p>
            <a:pPr>
              <a:lnSpc>
                <a:spcPct val="90000"/>
              </a:lnSpc>
              <a:buFont typeface="Wingdings" panose="05000000000000000000" pitchFamily="2" charset="2"/>
              <a:buChar char="Ø"/>
            </a:pPr>
            <a:r>
              <a:rPr lang="en-US" sz="1500" b="1"/>
              <a:t>Relay Attacks</a:t>
            </a:r>
            <a:r>
              <a:rPr lang="en-US" sz="1500"/>
              <a:t>: Attackers intercept and relay NTLM authentication messages to impersonate users.</a:t>
            </a:r>
          </a:p>
          <a:p>
            <a:pPr>
              <a:lnSpc>
                <a:spcPct val="90000"/>
              </a:lnSpc>
              <a:buFont typeface="Wingdings" panose="05000000000000000000" pitchFamily="2" charset="2"/>
              <a:buChar char="Ø"/>
            </a:pPr>
            <a:r>
              <a:rPr lang="en-US" sz="1500" b="1"/>
              <a:t>Downgrade Attacks</a:t>
            </a:r>
            <a:r>
              <a:rPr lang="en-US" sz="1500"/>
              <a:t>: Some systems are forced to use NTLM by attackers instead of the more secure Kerberos.</a:t>
            </a:r>
          </a:p>
        </p:txBody>
      </p:sp>
      <p:sp>
        <p:nvSpPr>
          <p:cNvPr id="4" name="Footer Placeholder 3">
            <a:extLst>
              <a:ext uri="{FF2B5EF4-FFF2-40B4-BE49-F238E27FC236}">
                <a16:creationId xmlns:a16="http://schemas.microsoft.com/office/drawing/2014/main" id="{D4BAFD52-F830-2D10-A2C0-749CA2CC56D3}"/>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02150E7E-AEA3-31F3-C6CB-C05BC0B9A04F}"/>
              </a:ext>
            </a:extLst>
          </p:cNvPr>
          <p:cNvSpPr>
            <a:spLocks noGrp="1"/>
          </p:cNvSpPr>
          <p:nvPr>
            <p:ph type="sldNum" sz="quarter" idx="12"/>
          </p:nvPr>
        </p:nvSpPr>
        <p:spPr/>
        <p:txBody>
          <a:bodyPr/>
          <a:lstStyle/>
          <a:p>
            <a:fld id="{D57F1E4F-1CFF-5643-939E-217C01CDF565}" type="slidenum">
              <a:rPr lang="en-US" smtClean="0"/>
              <a:pPr/>
              <a:t>49</a:t>
            </a:fld>
            <a:endParaRPr lang="en-US" dirty="0"/>
          </a:p>
        </p:txBody>
      </p:sp>
    </p:spTree>
    <p:extLst>
      <p:ext uri="{BB962C8B-B14F-4D97-AF65-F5344CB8AC3E}">
        <p14:creationId xmlns:p14="http://schemas.microsoft.com/office/powerpoint/2010/main" val="613470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3376"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133042"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24631"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6597"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5488"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655"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4821"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2154" y="-8467"/>
            <a:ext cx="7109846"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62F5217-5D1B-6582-D312-5D1A69462F8D}"/>
              </a:ext>
            </a:extLst>
          </p:cNvPr>
          <p:cNvSpPr>
            <a:spLocks noGrp="1"/>
          </p:cNvSpPr>
          <p:nvPr>
            <p:ph type="title"/>
          </p:nvPr>
        </p:nvSpPr>
        <p:spPr>
          <a:xfrm>
            <a:off x="677334" y="609599"/>
            <a:ext cx="3843375" cy="5545667"/>
          </a:xfrm>
        </p:spPr>
        <p:txBody>
          <a:bodyPr anchor="ctr">
            <a:normAutofit/>
          </a:bodyPr>
          <a:lstStyle/>
          <a:p>
            <a:r>
              <a:rPr lang="en-US">
                <a:solidFill>
                  <a:schemeClr val="tx1">
                    <a:lumMod val="85000"/>
                    <a:lumOff val="15000"/>
                  </a:schemeClr>
                </a:solidFill>
              </a:rPr>
              <a:t>AD DS Data Stores </a:t>
            </a:r>
          </a:p>
        </p:txBody>
      </p:sp>
      <p:sp>
        <p:nvSpPr>
          <p:cNvPr id="3" name="Content Placeholder 2">
            <a:extLst>
              <a:ext uri="{FF2B5EF4-FFF2-40B4-BE49-F238E27FC236}">
                <a16:creationId xmlns:a16="http://schemas.microsoft.com/office/drawing/2014/main" id="{D0050EFB-D12D-62BA-0274-9E66713C038A}"/>
              </a:ext>
            </a:extLst>
          </p:cNvPr>
          <p:cNvSpPr>
            <a:spLocks noGrp="1"/>
          </p:cNvSpPr>
          <p:nvPr>
            <p:ph idx="1"/>
          </p:nvPr>
        </p:nvSpPr>
        <p:spPr>
          <a:xfrm>
            <a:off x="6116084" y="609600"/>
            <a:ext cx="5511296" cy="5545667"/>
          </a:xfrm>
        </p:spPr>
        <p:txBody>
          <a:bodyPr anchor="ctr">
            <a:normAutofit/>
          </a:bodyPr>
          <a:lstStyle/>
          <a:p>
            <a:r>
              <a:rPr lang="en-US" dirty="0">
                <a:solidFill>
                  <a:srgbClr val="FFFFFF"/>
                </a:solidFill>
              </a:rPr>
              <a:t>the ADDS data store contains the database files and processes that store and manage directory information for users, services, and applications.</a:t>
            </a:r>
          </a:p>
          <a:p>
            <a:r>
              <a:rPr lang="en-US" dirty="0">
                <a:solidFill>
                  <a:srgbClr val="FFFFFF"/>
                </a:solidFill>
              </a:rPr>
              <a:t>The ADDS data store:</a:t>
            </a:r>
          </a:p>
          <a:p>
            <a:r>
              <a:rPr lang="en-US" dirty="0">
                <a:solidFill>
                  <a:srgbClr val="FFFFFF"/>
                </a:solidFill>
              </a:rPr>
              <a:t>consists of the Ntds.dit file </a:t>
            </a:r>
          </a:p>
          <a:p>
            <a:r>
              <a:rPr lang="en-US" dirty="0">
                <a:solidFill>
                  <a:srgbClr val="FFFFFF"/>
                </a:solidFill>
              </a:rPr>
              <a:t>Is stored by default in the %systemRoot%\NTDS folder on all domain controllers</a:t>
            </a:r>
          </a:p>
          <a:p>
            <a:r>
              <a:rPr lang="en-US" dirty="0">
                <a:solidFill>
                  <a:srgbClr val="FFFFFF"/>
                </a:solidFill>
              </a:rPr>
              <a:t>Is accessible only through domain controller process and protocols</a:t>
            </a:r>
          </a:p>
        </p:txBody>
      </p:sp>
      <p:sp>
        <p:nvSpPr>
          <p:cNvPr id="4" name="Footer Placeholder 3">
            <a:extLst>
              <a:ext uri="{FF2B5EF4-FFF2-40B4-BE49-F238E27FC236}">
                <a16:creationId xmlns:a16="http://schemas.microsoft.com/office/drawing/2014/main" id="{658EE2DD-6216-2438-4D06-E3927ABB727D}"/>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94753AB6-EC07-D413-CD76-D917BC07447E}"/>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551298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C602F-7427-CE56-FB19-43EA7D83E8BD}"/>
              </a:ext>
            </a:extLst>
          </p:cNvPr>
          <p:cNvSpPr>
            <a:spLocks noGrp="1"/>
          </p:cNvSpPr>
          <p:nvPr>
            <p:ph type="title"/>
          </p:nvPr>
        </p:nvSpPr>
        <p:spPr/>
        <p:txBody>
          <a:bodyPr/>
          <a:lstStyle/>
          <a:p>
            <a:pPr algn="ctr"/>
            <a:r>
              <a:rPr lang="en-US" dirty="0"/>
              <a:t>Landscape Kerberos and NTLM authentication protocols</a:t>
            </a:r>
          </a:p>
        </p:txBody>
      </p:sp>
      <p:pic>
        <p:nvPicPr>
          <p:cNvPr id="5" name="Content Placeholder 4" descr="A diagram of information on a computer">
            <a:extLst>
              <a:ext uri="{FF2B5EF4-FFF2-40B4-BE49-F238E27FC236}">
                <a16:creationId xmlns:a16="http://schemas.microsoft.com/office/drawing/2014/main" id="{AE4441E6-B499-B547-F6C7-852579DBD362}"/>
              </a:ext>
            </a:extLst>
          </p:cNvPr>
          <p:cNvPicPr>
            <a:picLocks noGrp="1" noChangeAspect="1"/>
          </p:cNvPicPr>
          <p:nvPr>
            <p:ph idx="1"/>
          </p:nvPr>
        </p:nvPicPr>
        <p:blipFill>
          <a:blip r:embed="rId2"/>
          <a:stretch>
            <a:fillRect/>
          </a:stretch>
        </p:blipFill>
        <p:spPr>
          <a:xfrm>
            <a:off x="1021978" y="1822260"/>
            <a:ext cx="8252024" cy="4234361"/>
          </a:xfrm>
        </p:spPr>
      </p:pic>
      <p:sp>
        <p:nvSpPr>
          <p:cNvPr id="3" name="Footer Placeholder 2">
            <a:extLst>
              <a:ext uri="{FF2B5EF4-FFF2-40B4-BE49-F238E27FC236}">
                <a16:creationId xmlns:a16="http://schemas.microsoft.com/office/drawing/2014/main" id="{4C93D019-106D-2DD1-743A-C54EFEBFA235}"/>
              </a:ext>
            </a:extLst>
          </p:cNvPr>
          <p:cNvSpPr>
            <a:spLocks noGrp="1"/>
          </p:cNvSpPr>
          <p:nvPr>
            <p:ph type="ftr" sz="quarter" idx="11"/>
          </p:nvPr>
        </p:nvSpPr>
        <p:spPr/>
        <p:txBody>
          <a:bodyPr/>
          <a:lstStyle/>
          <a:p>
            <a:r>
              <a:rPr lang="en-US"/>
              <a:t>@soheilsec</a:t>
            </a:r>
            <a:endParaRPr lang="en-US" dirty="0"/>
          </a:p>
        </p:txBody>
      </p:sp>
      <p:sp>
        <p:nvSpPr>
          <p:cNvPr id="4" name="Slide Number Placeholder 3">
            <a:extLst>
              <a:ext uri="{FF2B5EF4-FFF2-40B4-BE49-F238E27FC236}">
                <a16:creationId xmlns:a16="http://schemas.microsoft.com/office/drawing/2014/main" id="{BED54853-4EE1-87CD-6FE5-08EA3524A3F9}"/>
              </a:ext>
            </a:extLst>
          </p:cNvPr>
          <p:cNvSpPr>
            <a:spLocks noGrp="1"/>
          </p:cNvSpPr>
          <p:nvPr>
            <p:ph type="sldNum" sz="quarter" idx="12"/>
          </p:nvPr>
        </p:nvSpPr>
        <p:spPr/>
        <p:txBody>
          <a:bodyPr/>
          <a:lstStyle/>
          <a:p>
            <a:fld id="{D57F1E4F-1CFF-5643-939E-217C01CDF565}" type="slidenum">
              <a:rPr lang="en-US" smtClean="0"/>
              <a:pPr/>
              <a:t>50</a:t>
            </a:fld>
            <a:endParaRPr lang="en-US" dirty="0"/>
          </a:p>
        </p:txBody>
      </p:sp>
    </p:spTree>
    <p:extLst>
      <p:ext uri="{BB962C8B-B14F-4D97-AF65-F5344CB8AC3E}">
        <p14:creationId xmlns:p14="http://schemas.microsoft.com/office/powerpoint/2010/main" val="6685662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DA27254-207B-4B52-973B-03A6D7C25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1113D3-9672-FD0B-6258-59345676E75A}"/>
              </a:ext>
            </a:extLst>
          </p:cNvPr>
          <p:cNvSpPr>
            <a:spLocks noGrp="1"/>
          </p:cNvSpPr>
          <p:nvPr>
            <p:ph type="title"/>
          </p:nvPr>
        </p:nvSpPr>
        <p:spPr>
          <a:xfrm>
            <a:off x="652481" y="1382486"/>
            <a:ext cx="3547581" cy="4093028"/>
          </a:xfrm>
        </p:spPr>
        <p:txBody>
          <a:bodyPr anchor="ctr">
            <a:normAutofit/>
          </a:bodyPr>
          <a:lstStyle/>
          <a:p>
            <a:r>
              <a:rPr lang="en-US" sz="3700" b="1"/>
              <a:t>Kerberos Authentication Steps</a:t>
            </a:r>
            <a:endParaRPr lang="en-US" sz="3700"/>
          </a:p>
        </p:txBody>
      </p:sp>
      <p:grpSp>
        <p:nvGrpSpPr>
          <p:cNvPr id="11" name="Group 10">
            <a:extLst>
              <a:ext uri="{FF2B5EF4-FFF2-40B4-BE49-F238E27FC236}">
                <a16:creationId xmlns:a16="http://schemas.microsoft.com/office/drawing/2014/main" id="{AE3358E8-FEB4-4E5C-903A-92C75E6BDD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267" y="-8467"/>
            <a:ext cx="4766733" cy="6866467"/>
            <a:chOff x="7425267" y="-8467"/>
            <a:chExt cx="4766733" cy="6866467"/>
          </a:xfrm>
        </p:grpSpPr>
        <p:cxnSp>
          <p:nvCxnSpPr>
            <p:cNvPr id="12" name="Straight Connector 11">
              <a:extLst>
                <a:ext uri="{FF2B5EF4-FFF2-40B4-BE49-F238E27FC236}">
                  <a16:creationId xmlns:a16="http://schemas.microsoft.com/office/drawing/2014/main" id="{65FE9BA5-5847-4FF3-960A-4E3AC28E37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76D98C19-CACB-4DEB-9AA7-5E1D776DBC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8EA0C28F-AA7D-46C7-8D8A-CE97E7EB07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5">
              <a:extLst>
                <a:ext uri="{FF2B5EF4-FFF2-40B4-BE49-F238E27FC236}">
                  <a16:creationId xmlns:a16="http://schemas.microsoft.com/office/drawing/2014/main" id="{50B7A449-3821-4275-97E9-6B1FF91DE1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Isosceles Triangle 15">
              <a:extLst>
                <a:ext uri="{FF2B5EF4-FFF2-40B4-BE49-F238E27FC236}">
                  <a16:creationId xmlns:a16="http://schemas.microsoft.com/office/drawing/2014/main" id="{D15285ED-C1E9-4539-9551-2D9D3B897D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7">
              <a:extLst>
                <a:ext uri="{FF2B5EF4-FFF2-40B4-BE49-F238E27FC236}">
                  <a16:creationId xmlns:a16="http://schemas.microsoft.com/office/drawing/2014/main" id="{A57A772B-029C-402F-8961-04AD1B6112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8">
              <a:extLst>
                <a:ext uri="{FF2B5EF4-FFF2-40B4-BE49-F238E27FC236}">
                  <a16:creationId xmlns:a16="http://schemas.microsoft.com/office/drawing/2014/main" id="{43A98072-A351-47FB-8807-1EEDBF77E3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29">
              <a:extLst>
                <a:ext uri="{FF2B5EF4-FFF2-40B4-BE49-F238E27FC236}">
                  <a16:creationId xmlns:a16="http://schemas.microsoft.com/office/drawing/2014/main" id="{3BC2C561-1ADE-495B-A04A-92DE414F5D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a:extLst>
                <a:ext uri="{FF2B5EF4-FFF2-40B4-BE49-F238E27FC236}">
                  <a16:creationId xmlns:a16="http://schemas.microsoft.com/office/drawing/2014/main" id="{FE633B79-4994-47EC-9479-56BA3E3A58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2" name="Rectangle 21">
            <a:extLst>
              <a:ext uri="{FF2B5EF4-FFF2-40B4-BE49-F238E27FC236}">
                <a16:creationId xmlns:a16="http://schemas.microsoft.com/office/drawing/2014/main" id="{D6188152-70CA-4742-AA0D-863A7FDB47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719" y="0"/>
            <a:ext cx="621428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394F059D-FEAC-69F0-4211-AA722AE22CA0}"/>
              </a:ext>
            </a:extLst>
          </p:cNvPr>
          <p:cNvGraphicFramePr>
            <a:graphicFrameLocks noGrp="1"/>
          </p:cNvGraphicFramePr>
          <p:nvPr>
            <p:ph idx="1"/>
            <p:extLst>
              <p:ext uri="{D42A27DB-BD31-4B8C-83A1-F6EECF244321}">
                <p14:modId xmlns:p14="http://schemas.microsoft.com/office/powerpoint/2010/main" val="3108401126"/>
              </p:ext>
            </p:extLst>
          </p:nvPr>
        </p:nvGraphicFramePr>
        <p:xfrm>
          <a:off x="4876847" y="944563"/>
          <a:ext cx="6656769" cy="49212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a:extLst>
              <a:ext uri="{FF2B5EF4-FFF2-40B4-BE49-F238E27FC236}">
                <a16:creationId xmlns:a16="http://schemas.microsoft.com/office/drawing/2014/main" id="{85ECC4A5-A40E-25E0-84F7-7D9F08020ACA}"/>
              </a:ext>
            </a:extLst>
          </p:cNvPr>
          <p:cNvSpPr>
            <a:spLocks noGrp="1"/>
          </p:cNvSpPr>
          <p:nvPr>
            <p:ph type="ftr" sz="quarter" idx="11"/>
          </p:nvPr>
        </p:nvSpPr>
        <p:spPr/>
        <p:txBody>
          <a:bodyPr/>
          <a:lstStyle/>
          <a:p>
            <a:r>
              <a:rPr lang="en-US"/>
              <a:t>@soheilsec</a:t>
            </a:r>
            <a:endParaRPr lang="en-US" dirty="0"/>
          </a:p>
        </p:txBody>
      </p:sp>
      <p:sp>
        <p:nvSpPr>
          <p:cNvPr id="4" name="Slide Number Placeholder 3">
            <a:extLst>
              <a:ext uri="{FF2B5EF4-FFF2-40B4-BE49-F238E27FC236}">
                <a16:creationId xmlns:a16="http://schemas.microsoft.com/office/drawing/2014/main" id="{DBFB86DA-756C-BFB9-B02F-C0C2F19CC76E}"/>
              </a:ext>
            </a:extLst>
          </p:cNvPr>
          <p:cNvSpPr>
            <a:spLocks noGrp="1"/>
          </p:cNvSpPr>
          <p:nvPr>
            <p:ph type="sldNum" sz="quarter" idx="12"/>
          </p:nvPr>
        </p:nvSpPr>
        <p:spPr/>
        <p:txBody>
          <a:bodyPr/>
          <a:lstStyle/>
          <a:p>
            <a:fld id="{D57F1E4F-1CFF-5643-939E-217C01CDF565}" type="slidenum">
              <a:rPr lang="en-US" smtClean="0"/>
              <a:pPr/>
              <a:t>51</a:t>
            </a:fld>
            <a:endParaRPr lang="en-US" dirty="0"/>
          </a:p>
        </p:txBody>
      </p:sp>
    </p:spTree>
    <p:extLst>
      <p:ext uri="{BB962C8B-B14F-4D97-AF65-F5344CB8AC3E}">
        <p14:creationId xmlns:p14="http://schemas.microsoft.com/office/powerpoint/2010/main" val="4815840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FF1954-88C0-E0C8-5F34-56B03A437B63}"/>
              </a:ext>
            </a:extLst>
          </p:cNvPr>
          <p:cNvSpPr>
            <a:spLocks noGrp="1"/>
          </p:cNvSpPr>
          <p:nvPr>
            <p:ph type="title"/>
          </p:nvPr>
        </p:nvSpPr>
        <p:spPr>
          <a:xfrm>
            <a:off x="1043950" y="1179151"/>
            <a:ext cx="3300646" cy="4463889"/>
          </a:xfrm>
        </p:spPr>
        <p:txBody>
          <a:bodyPr anchor="ctr">
            <a:normAutofit/>
          </a:bodyPr>
          <a:lstStyle/>
          <a:p>
            <a:r>
              <a:rPr lang="en-US" sz="3300" b="1"/>
              <a:t>NTLM Authentication Steps</a:t>
            </a:r>
            <a:endParaRPr lang="en-US" sz="3300"/>
          </a:p>
        </p:txBody>
      </p:sp>
      <p:sp>
        <p:nvSpPr>
          <p:cNvPr id="10" name="Isosceles Triangle 9">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8434D01-F2EA-6A92-466D-F036352CB80F}"/>
              </a:ext>
            </a:extLst>
          </p:cNvPr>
          <p:cNvSpPr>
            <a:spLocks noGrp="1"/>
          </p:cNvSpPr>
          <p:nvPr>
            <p:ph idx="1"/>
          </p:nvPr>
        </p:nvSpPr>
        <p:spPr>
          <a:xfrm>
            <a:off x="4978918" y="1109145"/>
            <a:ext cx="6341016" cy="4603900"/>
          </a:xfrm>
        </p:spPr>
        <p:txBody>
          <a:bodyPr anchor="ctr">
            <a:normAutofit/>
          </a:bodyPr>
          <a:lstStyle/>
          <a:p>
            <a:pPr>
              <a:lnSpc>
                <a:spcPct val="90000"/>
              </a:lnSpc>
              <a:buFont typeface="+mj-lt"/>
              <a:buAutoNum type="arabicPeriod"/>
            </a:pPr>
            <a:r>
              <a:rPr lang="en-US" b="1" dirty="0"/>
              <a:t>User Initiates Authentication Request: The</a:t>
            </a:r>
            <a:r>
              <a:rPr lang="en-US" dirty="0"/>
              <a:t> user attempts to access a server resource (such as a network file share) that requires NTLM authentication. The client sends an </a:t>
            </a:r>
            <a:r>
              <a:rPr lang="en-US" b="1" dirty="0"/>
              <a:t>authentication request</a:t>
            </a:r>
            <a:r>
              <a:rPr lang="en-US" dirty="0"/>
              <a:t> to the server.</a:t>
            </a:r>
          </a:p>
          <a:p>
            <a:pPr>
              <a:lnSpc>
                <a:spcPct val="90000"/>
              </a:lnSpc>
              <a:buFont typeface="+mj-lt"/>
              <a:buAutoNum type="arabicPeriod"/>
            </a:pPr>
            <a:r>
              <a:rPr lang="en-US" b="1" dirty="0"/>
              <a:t>Server Issues Challenge: The</a:t>
            </a:r>
            <a:r>
              <a:rPr lang="en-US" dirty="0"/>
              <a:t> server responds with a </a:t>
            </a:r>
            <a:r>
              <a:rPr lang="en-US" b="1" dirty="0"/>
              <a:t>challenge</a:t>
            </a:r>
            <a:r>
              <a:rPr lang="en-US" dirty="0"/>
              <a:t> a random value unique to the authentication session. This challenge is sent to the client.</a:t>
            </a:r>
          </a:p>
          <a:p>
            <a:pPr>
              <a:lnSpc>
                <a:spcPct val="90000"/>
              </a:lnSpc>
              <a:buFont typeface="+mj-lt"/>
              <a:buAutoNum type="arabicPeriod"/>
            </a:pPr>
            <a:r>
              <a:rPr lang="en-US" b="1" dirty="0"/>
              <a:t>Client Responds with Hashed Response: The</a:t>
            </a:r>
            <a:r>
              <a:rPr lang="en-US" dirty="0"/>
              <a:t> client takes the challenge, combines it with the user’s hashed password, and creates a </a:t>
            </a:r>
            <a:r>
              <a:rPr lang="en-US" b="1" dirty="0"/>
              <a:t>challenge-response hash</a:t>
            </a:r>
            <a:r>
              <a:rPr lang="en-US" dirty="0"/>
              <a:t>. This hashed response is sent back to the server.</a:t>
            </a:r>
          </a:p>
          <a:p>
            <a:pPr>
              <a:lnSpc>
                <a:spcPct val="90000"/>
              </a:lnSpc>
              <a:buFont typeface="+mj-lt"/>
              <a:buAutoNum type="arabicPeriod"/>
            </a:pPr>
            <a:r>
              <a:rPr lang="en-US" b="1" dirty="0"/>
              <a:t>Server Verifies the Response: The</a:t>
            </a:r>
            <a:r>
              <a:rPr lang="en-US" dirty="0"/>
              <a:t> server uses its copy of the user’s password hash to verify the client’s hashed response. If the server calculates the same hash, the user is authenticated.</a:t>
            </a:r>
          </a:p>
        </p:txBody>
      </p:sp>
      <p:sp>
        <p:nvSpPr>
          <p:cNvPr id="14" name="Isosceles Triangle 13">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Footer Placeholder 3">
            <a:extLst>
              <a:ext uri="{FF2B5EF4-FFF2-40B4-BE49-F238E27FC236}">
                <a16:creationId xmlns:a16="http://schemas.microsoft.com/office/drawing/2014/main" id="{0CFEB80D-FF1E-9E2E-644D-2E57A81F8C49}"/>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503CC62F-B0C1-F569-3873-00D9A22F5CBD}"/>
              </a:ext>
            </a:extLst>
          </p:cNvPr>
          <p:cNvSpPr>
            <a:spLocks noGrp="1"/>
          </p:cNvSpPr>
          <p:nvPr>
            <p:ph type="sldNum" sz="quarter" idx="12"/>
          </p:nvPr>
        </p:nvSpPr>
        <p:spPr/>
        <p:txBody>
          <a:bodyPr/>
          <a:lstStyle/>
          <a:p>
            <a:fld id="{D57F1E4F-1CFF-5643-939E-217C01CDF565}" type="slidenum">
              <a:rPr lang="en-US" smtClean="0"/>
              <a:pPr/>
              <a:t>52</a:t>
            </a:fld>
            <a:endParaRPr lang="en-US" dirty="0"/>
          </a:p>
        </p:txBody>
      </p:sp>
    </p:spTree>
    <p:extLst>
      <p:ext uri="{BB962C8B-B14F-4D97-AF65-F5344CB8AC3E}">
        <p14:creationId xmlns:p14="http://schemas.microsoft.com/office/powerpoint/2010/main" val="340834225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F0805-6074-EB4C-C9B6-7557325C0040}"/>
              </a:ext>
            </a:extLst>
          </p:cNvPr>
          <p:cNvSpPr>
            <a:spLocks noGrp="1"/>
          </p:cNvSpPr>
          <p:nvPr>
            <p:ph type="title"/>
          </p:nvPr>
        </p:nvSpPr>
        <p:spPr/>
        <p:txBody>
          <a:bodyPr/>
          <a:lstStyle/>
          <a:p>
            <a:pPr algn="ctr"/>
            <a:r>
              <a:rPr lang="en-US" b="1" dirty="0"/>
              <a:t>Comparison Summary of Key Differences</a:t>
            </a:r>
            <a:endParaRPr lang="en-US" dirty="0"/>
          </a:p>
        </p:txBody>
      </p:sp>
      <p:sp>
        <p:nvSpPr>
          <p:cNvPr id="3" name="Content Placeholder 2">
            <a:extLst>
              <a:ext uri="{FF2B5EF4-FFF2-40B4-BE49-F238E27FC236}">
                <a16:creationId xmlns:a16="http://schemas.microsoft.com/office/drawing/2014/main" id="{48DD7076-F03A-1F39-08DC-8E81886F23A9}"/>
              </a:ext>
            </a:extLst>
          </p:cNvPr>
          <p:cNvSpPr>
            <a:spLocks noGrp="1"/>
          </p:cNvSpPr>
          <p:nvPr>
            <p:ph idx="1"/>
          </p:nvPr>
        </p:nvSpPr>
        <p:spPr/>
        <p:txBody>
          <a:bodyPr/>
          <a:lstStyle/>
          <a:p>
            <a:r>
              <a:rPr lang="en-US" b="1" dirty="0"/>
              <a:t>Kerberos</a:t>
            </a:r>
            <a:r>
              <a:rPr lang="en-US" dirty="0"/>
              <a:t> uses a </a:t>
            </a:r>
            <a:r>
              <a:rPr lang="en-US" b="1" dirty="0"/>
              <a:t>ticket-based system</a:t>
            </a:r>
            <a:r>
              <a:rPr lang="en-US" dirty="0"/>
              <a:t> and involves a </a:t>
            </a:r>
            <a:r>
              <a:rPr lang="en-US" b="1" dirty="0"/>
              <a:t>central Key Distribution Center (KDC)</a:t>
            </a:r>
            <a:r>
              <a:rPr lang="en-US" dirty="0"/>
              <a:t>, whereas </a:t>
            </a:r>
            <a:r>
              <a:rPr lang="en-US" b="1" dirty="0"/>
              <a:t>NTLM</a:t>
            </a:r>
            <a:r>
              <a:rPr lang="en-US" dirty="0"/>
              <a:t> is based on a </a:t>
            </a:r>
            <a:r>
              <a:rPr lang="en-US" b="1" dirty="0"/>
              <a:t>challenge-response mechanism</a:t>
            </a:r>
            <a:r>
              <a:rPr lang="en-US" dirty="0"/>
              <a:t> without centralized ticketing.</a:t>
            </a:r>
          </a:p>
          <a:p>
            <a:r>
              <a:rPr lang="en-US" b="1" dirty="0"/>
              <a:t>Kerberos</a:t>
            </a:r>
            <a:r>
              <a:rPr lang="en-US" dirty="0"/>
              <a:t> is </a:t>
            </a:r>
            <a:r>
              <a:rPr lang="en-US" b="1" dirty="0"/>
              <a:t>more secure</a:t>
            </a:r>
            <a:r>
              <a:rPr lang="en-US" dirty="0"/>
              <a:t> due to encryption and mutual authentication, while </a:t>
            </a:r>
            <a:r>
              <a:rPr lang="en-US" b="1" dirty="0"/>
              <a:t>NTLM</a:t>
            </a:r>
            <a:r>
              <a:rPr lang="en-US" dirty="0"/>
              <a:t> is simpler but vulnerable to attacks like </a:t>
            </a:r>
            <a:r>
              <a:rPr lang="en-US" b="1" dirty="0"/>
              <a:t>Pass-the-Hash</a:t>
            </a:r>
            <a:r>
              <a:rPr lang="en-US" dirty="0"/>
              <a:t> and </a:t>
            </a:r>
            <a:r>
              <a:rPr lang="en-US" b="1" dirty="0"/>
              <a:t>Relay Attacks</a:t>
            </a:r>
            <a:r>
              <a:rPr lang="en-US" dirty="0"/>
              <a:t>.</a:t>
            </a:r>
          </a:p>
          <a:p>
            <a:r>
              <a:rPr lang="en-US" dirty="0"/>
              <a:t>Kerberos enables </a:t>
            </a:r>
            <a:r>
              <a:rPr lang="en-US" b="1" dirty="0"/>
              <a:t>faster repeated access</a:t>
            </a:r>
            <a:r>
              <a:rPr lang="en-US" dirty="0"/>
              <a:t> to services without re-authenticating due to the TGT, while NTLM authenticates each session individually.</a:t>
            </a:r>
          </a:p>
        </p:txBody>
      </p:sp>
      <p:sp>
        <p:nvSpPr>
          <p:cNvPr id="4" name="Footer Placeholder 3">
            <a:extLst>
              <a:ext uri="{FF2B5EF4-FFF2-40B4-BE49-F238E27FC236}">
                <a16:creationId xmlns:a16="http://schemas.microsoft.com/office/drawing/2014/main" id="{10D30D93-3F34-44DA-FD09-EF319858D93E}"/>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5796EA50-E349-FE15-FEEC-F36B5893916D}"/>
              </a:ext>
            </a:extLst>
          </p:cNvPr>
          <p:cNvSpPr>
            <a:spLocks noGrp="1"/>
          </p:cNvSpPr>
          <p:nvPr>
            <p:ph type="sldNum" sz="quarter" idx="12"/>
          </p:nvPr>
        </p:nvSpPr>
        <p:spPr/>
        <p:txBody>
          <a:bodyPr/>
          <a:lstStyle/>
          <a:p>
            <a:fld id="{D57F1E4F-1CFF-5643-939E-217C01CDF565}" type="slidenum">
              <a:rPr lang="en-US" smtClean="0"/>
              <a:pPr/>
              <a:t>53</a:t>
            </a:fld>
            <a:endParaRPr lang="en-US" dirty="0"/>
          </a:p>
        </p:txBody>
      </p:sp>
    </p:spTree>
    <p:extLst>
      <p:ext uri="{BB962C8B-B14F-4D97-AF65-F5344CB8AC3E}">
        <p14:creationId xmlns:p14="http://schemas.microsoft.com/office/powerpoint/2010/main" val="332131558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AC74D6-58CC-2C1F-7BA8-089D3FE82ECD}"/>
              </a:ext>
            </a:extLst>
          </p:cNvPr>
          <p:cNvSpPr>
            <a:spLocks noGrp="1"/>
          </p:cNvSpPr>
          <p:nvPr>
            <p:ph type="title"/>
          </p:nvPr>
        </p:nvSpPr>
        <p:spPr>
          <a:xfrm>
            <a:off x="1043950" y="1179151"/>
            <a:ext cx="3300646" cy="4463889"/>
          </a:xfrm>
        </p:spPr>
        <p:txBody>
          <a:bodyPr anchor="ctr">
            <a:normAutofit/>
          </a:bodyPr>
          <a:lstStyle/>
          <a:p>
            <a:r>
              <a:rPr lang="en-US" dirty="0"/>
              <a:t>Active Directory (AD) and the Kernel Mode Connection</a:t>
            </a:r>
            <a:endParaRPr lang="en-US"/>
          </a:p>
        </p:txBody>
      </p:sp>
      <p:sp>
        <p:nvSpPr>
          <p:cNvPr id="10" name="Isosceles Triangle 9">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D698807-75C2-41C7-60FE-6E5175A26A8E}"/>
              </a:ext>
            </a:extLst>
          </p:cNvPr>
          <p:cNvSpPr>
            <a:spLocks noGrp="1"/>
          </p:cNvSpPr>
          <p:nvPr>
            <p:ph idx="1"/>
          </p:nvPr>
        </p:nvSpPr>
        <p:spPr>
          <a:xfrm>
            <a:off x="4978918" y="1109145"/>
            <a:ext cx="6341016" cy="4603900"/>
          </a:xfrm>
        </p:spPr>
        <p:txBody>
          <a:bodyPr anchor="ctr">
            <a:normAutofit/>
          </a:bodyPr>
          <a:lstStyle/>
          <a:p>
            <a:r>
              <a:rPr lang="en-US" b="1" dirty="0"/>
              <a:t>AD</a:t>
            </a:r>
            <a:r>
              <a:rPr lang="en-US" dirty="0"/>
              <a:t>: Active Directory manages user accounts, groups, and permissions. It also maintains security policies, which are crucial for determining which resources a user or process can access.</a:t>
            </a:r>
          </a:p>
          <a:p>
            <a:r>
              <a:rPr lang="en-US" b="1" dirty="0"/>
              <a:t>Kernel Mode</a:t>
            </a:r>
            <a:r>
              <a:rPr lang="en-US" dirty="0"/>
              <a:t>: In Windows, </a:t>
            </a:r>
            <a:r>
              <a:rPr lang="en-US" b="1" dirty="0"/>
              <a:t>kernel mode</a:t>
            </a:r>
            <a:r>
              <a:rPr lang="en-US" dirty="0"/>
              <a:t> is a privileged execution mode that gives processes complete control over the system hardware. Access to resources like files, network connections, and memory requires system calls that eventually interact with the kernel.</a:t>
            </a:r>
          </a:p>
          <a:p>
            <a:r>
              <a:rPr lang="en-US" b="1" dirty="0"/>
              <a:t>Relationship</a:t>
            </a:r>
            <a:r>
              <a:rPr lang="en-US" dirty="0"/>
              <a:t>: When an application or service requests access to a resource, AD provides the </a:t>
            </a:r>
            <a:r>
              <a:rPr lang="en-US" b="1" dirty="0"/>
              <a:t>authentication and authorization</a:t>
            </a:r>
            <a:r>
              <a:rPr lang="en-US" dirty="0"/>
              <a:t> details (such as user permissions). The kernel uses these details to control resource access, enforcing permissions based on AD’s security policy.</a:t>
            </a:r>
          </a:p>
        </p:txBody>
      </p:sp>
      <p:sp>
        <p:nvSpPr>
          <p:cNvPr id="14" name="Isosceles Triangle 13">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Footer Placeholder 3">
            <a:extLst>
              <a:ext uri="{FF2B5EF4-FFF2-40B4-BE49-F238E27FC236}">
                <a16:creationId xmlns:a16="http://schemas.microsoft.com/office/drawing/2014/main" id="{7C39E65B-72A5-E6E2-08BC-18A75C103E76}"/>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6F492345-716E-1FFB-8E4F-399F1691E22E}"/>
              </a:ext>
            </a:extLst>
          </p:cNvPr>
          <p:cNvSpPr>
            <a:spLocks noGrp="1"/>
          </p:cNvSpPr>
          <p:nvPr>
            <p:ph type="sldNum" sz="quarter" idx="12"/>
          </p:nvPr>
        </p:nvSpPr>
        <p:spPr/>
        <p:txBody>
          <a:bodyPr/>
          <a:lstStyle/>
          <a:p>
            <a:fld id="{D57F1E4F-1CFF-5643-939E-217C01CDF565}" type="slidenum">
              <a:rPr lang="en-US" smtClean="0"/>
              <a:pPr/>
              <a:t>54</a:t>
            </a:fld>
            <a:endParaRPr lang="en-US" dirty="0"/>
          </a:p>
        </p:txBody>
      </p:sp>
    </p:spTree>
    <p:extLst>
      <p:ext uri="{BB962C8B-B14F-4D97-AF65-F5344CB8AC3E}">
        <p14:creationId xmlns:p14="http://schemas.microsoft.com/office/powerpoint/2010/main" val="159499619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AA76AF7-4A01-DF37-14E9-480D2184EEAF}"/>
              </a:ext>
            </a:extLst>
          </p:cNvPr>
          <p:cNvSpPr>
            <a:spLocks noGrp="1"/>
          </p:cNvSpPr>
          <p:nvPr>
            <p:ph type="title"/>
          </p:nvPr>
        </p:nvSpPr>
        <p:spPr>
          <a:xfrm>
            <a:off x="643467" y="816638"/>
            <a:ext cx="3367359" cy="5224724"/>
          </a:xfrm>
        </p:spPr>
        <p:txBody>
          <a:bodyPr anchor="ctr">
            <a:normAutofit/>
          </a:bodyPr>
          <a:lstStyle/>
          <a:p>
            <a:r>
              <a:rPr lang="en-US" dirty="0"/>
              <a:t>Kerberos and Kernel Mode</a:t>
            </a:r>
            <a:endParaRPr lang="en-US"/>
          </a:p>
        </p:txBody>
      </p:sp>
      <p:sp>
        <p:nvSpPr>
          <p:cNvPr id="3" name="Content Placeholder 2">
            <a:extLst>
              <a:ext uri="{FF2B5EF4-FFF2-40B4-BE49-F238E27FC236}">
                <a16:creationId xmlns:a16="http://schemas.microsoft.com/office/drawing/2014/main" id="{68B93453-2E8B-6B29-1C67-F5898591075E}"/>
              </a:ext>
            </a:extLst>
          </p:cNvPr>
          <p:cNvSpPr>
            <a:spLocks noGrp="1"/>
          </p:cNvSpPr>
          <p:nvPr>
            <p:ph idx="1"/>
          </p:nvPr>
        </p:nvSpPr>
        <p:spPr>
          <a:xfrm>
            <a:off x="4654295" y="816638"/>
            <a:ext cx="4619706" cy="5224724"/>
          </a:xfrm>
        </p:spPr>
        <p:txBody>
          <a:bodyPr anchor="ctr">
            <a:normAutofit/>
          </a:bodyPr>
          <a:lstStyle/>
          <a:p>
            <a:pPr>
              <a:lnSpc>
                <a:spcPct val="90000"/>
              </a:lnSpc>
            </a:pPr>
            <a:r>
              <a:rPr lang="en-US" sz="1400" b="1"/>
              <a:t>Kerberos Authentication</a:t>
            </a:r>
            <a:r>
              <a:rPr lang="en-US" sz="1400"/>
              <a:t>: When a user logs in, the Kerberos protocol authenticates them through the </a:t>
            </a:r>
            <a:r>
              <a:rPr lang="en-US" sz="1400" b="1"/>
              <a:t>Key Distribution Center (KDC)</a:t>
            </a:r>
            <a:r>
              <a:rPr lang="en-US" sz="1400"/>
              <a:t> and issues </a:t>
            </a:r>
            <a:r>
              <a:rPr lang="en-US" sz="1400" b="1"/>
              <a:t>tickets</a:t>
            </a:r>
            <a:r>
              <a:rPr lang="en-US" sz="1400"/>
              <a:t> (TGT and service tickets) that verify the user’s identity and permissions.</a:t>
            </a:r>
          </a:p>
          <a:p>
            <a:pPr>
              <a:lnSpc>
                <a:spcPct val="90000"/>
              </a:lnSpc>
            </a:pPr>
            <a:r>
              <a:rPr lang="en-US" sz="1400" b="1"/>
              <a:t>Kernel Interaction</a:t>
            </a:r>
            <a:r>
              <a:rPr lang="en-US" sz="1400"/>
              <a:t>:</a:t>
            </a:r>
          </a:p>
          <a:p>
            <a:pPr>
              <a:lnSpc>
                <a:spcPct val="90000"/>
              </a:lnSpc>
            </a:pPr>
            <a:r>
              <a:rPr lang="en-US" sz="1400" b="1"/>
              <a:t>Session Initialization</a:t>
            </a:r>
            <a:r>
              <a:rPr lang="en-US" sz="1400"/>
              <a:t>: After Kerberos authenticates the user, the </a:t>
            </a:r>
            <a:r>
              <a:rPr lang="en-US" sz="1400" b="1"/>
              <a:t>Local Security Authority Subsystem Service (LSASS)</a:t>
            </a:r>
            <a:r>
              <a:rPr lang="en-US" sz="1400"/>
              <a:t>, running in user mode, uses the Kerberos tickets to establish the user’s session and access rights.</a:t>
            </a:r>
          </a:p>
          <a:p>
            <a:pPr>
              <a:lnSpc>
                <a:spcPct val="90000"/>
              </a:lnSpc>
            </a:pPr>
            <a:r>
              <a:rPr lang="en-US" sz="1400" b="1"/>
              <a:t>Token Generation</a:t>
            </a:r>
            <a:r>
              <a:rPr lang="en-US" sz="1400"/>
              <a:t>: LSASS generates a </a:t>
            </a:r>
            <a:r>
              <a:rPr lang="en-US" sz="1400" b="1"/>
              <a:t>security access token</a:t>
            </a:r>
            <a:r>
              <a:rPr lang="en-US" sz="1400"/>
              <a:t>, which contains the user’s identity and permissions, and passes it to the kernel. This token, now available in kernel mode, controls the user’s permissions for accessing kernel-protected resources like files, network shares, and processes.</a:t>
            </a:r>
          </a:p>
          <a:p>
            <a:pPr>
              <a:lnSpc>
                <a:spcPct val="90000"/>
              </a:lnSpc>
            </a:pPr>
            <a:r>
              <a:rPr lang="en-US" sz="1400" b="1"/>
              <a:t>Resource Access</a:t>
            </a:r>
            <a:r>
              <a:rPr lang="en-US" sz="1400"/>
              <a:t>: Each time the user requests access to a protected resource, the kernel checks the access token against AD’s permissions, ensuring the request aligns with security policies.</a:t>
            </a:r>
          </a:p>
        </p:txBody>
      </p:sp>
      <p:sp>
        <p:nvSpPr>
          <p:cNvPr id="4" name="Footer Placeholder 3">
            <a:extLst>
              <a:ext uri="{FF2B5EF4-FFF2-40B4-BE49-F238E27FC236}">
                <a16:creationId xmlns:a16="http://schemas.microsoft.com/office/drawing/2014/main" id="{68FEF96C-DF4A-EEB0-E5F3-D2D1A1FDABA2}"/>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BD1E9ED6-A142-85FB-AEE9-BEAC89269DD8}"/>
              </a:ext>
            </a:extLst>
          </p:cNvPr>
          <p:cNvSpPr>
            <a:spLocks noGrp="1"/>
          </p:cNvSpPr>
          <p:nvPr>
            <p:ph type="sldNum" sz="quarter" idx="12"/>
          </p:nvPr>
        </p:nvSpPr>
        <p:spPr/>
        <p:txBody>
          <a:bodyPr/>
          <a:lstStyle/>
          <a:p>
            <a:fld id="{D57F1E4F-1CFF-5643-939E-217C01CDF565}" type="slidenum">
              <a:rPr lang="en-US" smtClean="0"/>
              <a:pPr/>
              <a:t>55</a:t>
            </a:fld>
            <a:endParaRPr lang="en-US" dirty="0"/>
          </a:p>
        </p:txBody>
      </p:sp>
    </p:spTree>
    <p:extLst>
      <p:ext uri="{BB962C8B-B14F-4D97-AF65-F5344CB8AC3E}">
        <p14:creationId xmlns:p14="http://schemas.microsoft.com/office/powerpoint/2010/main" val="138541014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DA46510-9115-35C0-126A-0663CC643BAB}"/>
              </a:ext>
            </a:extLst>
          </p:cNvPr>
          <p:cNvSpPr>
            <a:spLocks noGrp="1"/>
          </p:cNvSpPr>
          <p:nvPr>
            <p:ph type="title"/>
          </p:nvPr>
        </p:nvSpPr>
        <p:spPr>
          <a:xfrm>
            <a:off x="643467" y="816638"/>
            <a:ext cx="3367359" cy="5224724"/>
          </a:xfrm>
        </p:spPr>
        <p:txBody>
          <a:bodyPr anchor="ctr">
            <a:normAutofit/>
          </a:bodyPr>
          <a:lstStyle/>
          <a:p>
            <a:r>
              <a:rPr lang="en-US" dirty="0"/>
              <a:t>NTLM and Kernel Mode</a:t>
            </a:r>
            <a:endParaRPr lang="en-US"/>
          </a:p>
        </p:txBody>
      </p:sp>
      <p:sp>
        <p:nvSpPr>
          <p:cNvPr id="3" name="Content Placeholder 2">
            <a:extLst>
              <a:ext uri="{FF2B5EF4-FFF2-40B4-BE49-F238E27FC236}">
                <a16:creationId xmlns:a16="http://schemas.microsoft.com/office/drawing/2014/main" id="{B7E60DD7-CBFE-A260-8BD9-A81C5C87D9ED}"/>
              </a:ext>
            </a:extLst>
          </p:cNvPr>
          <p:cNvSpPr>
            <a:spLocks noGrp="1"/>
          </p:cNvSpPr>
          <p:nvPr>
            <p:ph idx="1"/>
          </p:nvPr>
        </p:nvSpPr>
        <p:spPr>
          <a:xfrm>
            <a:off x="4654295" y="816638"/>
            <a:ext cx="4619706" cy="5224724"/>
          </a:xfrm>
        </p:spPr>
        <p:txBody>
          <a:bodyPr anchor="ctr">
            <a:normAutofit/>
          </a:bodyPr>
          <a:lstStyle/>
          <a:p>
            <a:pPr>
              <a:lnSpc>
                <a:spcPct val="90000"/>
              </a:lnSpc>
            </a:pPr>
            <a:r>
              <a:rPr lang="en-US" sz="1500" b="1"/>
              <a:t>NTLM Authentication</a:t>
            </a:r>
            <a:r>
              <a:rPr lang="en-US" sz="1500"/>
              <a:t>: NTLM is a challenge-response protocol used when Kerberos is unavailable (e.g., standalone machines or legacy systems). The client sends a hashed response based on a challenge, which the server verifies using stored credentials.</a:t>
            </a:r>
          </a:p>
          <a:p>
            <a:pPr>
              <a:lnSpc>
                <a:spcPct val="90000"/>
              </a:lnSpc>
            </a:pPr>
            <a:r>
              <a:rPr lang="en-US" sz="1500" b="1"/>
              <a:t>Kernel Interaction</a:t>
            </a:r>
            <a:r>
              <a:rPr lang="en-US" sz="1500"/>
              <a:t>:</a:t>
            </a:r>
          </a:p>
          <a:p>
            <a:pPr>
              <a:lnSpc>
                <a:spcPct val="90000"/>
              </a:lnSpc>
            </a:pPr>
            <a:r>
              <a:rPr lang="en-US" sz="1500" b="1"/>
              <a:t>Authentication Session Setup</a:t>
            </a:r>
            <a:r>
              <a:rPr lang="en-US" sz="1500"/>
              <a:t>: Once NTLM authentication is complete, LSASS, similar to Kerberos, generates an </a:t>
            </a:r>
            <a:r>
              <a:rPr lang="en-US" sz="1500" b="1"/>
              <a:t>access token</a:t>
            </a:r>
            <a:r>
              <a:rPr lang="en-US" sz="1500"/>
              <a:t> in user mode based on the NTLM response. This token includes the user’s identity and permissions.</a:t>
            </a:r>
          </a:p>
          <a:p>
            <a:pPr>
              <a:lnSpc>
                <a:spcPct val="90000"/>
              </a:lnSpc>
            </a:pPr>
            <a:r>
              <a:rPr lang="en-US" sz="1500" b="1"/>
              <a:t>Token Transfer to Kernel Mode</a:t>
            </a:r>
            <a:r>
              <a:rPr lang="en-US" sz="1500"/>
              <a:t>: The kernel receives the token and uses it to manage access permissions on behalf of the user.</a:t>
            </a:r>
          </a:p>
          <a:p>
            <a:pPr>
              <a:lnSpc>
                <a:spcPct val="90000"/>
              </a:lnSpc>
            </a:pPr>
            <a:r>
              <a:rPr lang="en-US" sz="1500" b="1"/>
              <a:t>Access Control</a:t>
            </a:r>
            <a:r>
              <a:rPr lang="en-US" sz="1500"/>
              <a:t>: Every access request is checked against the token stored in kernel mode, ensuring compliance with AD security policies (or local policies, if AD is unavailable).</a:t>
            </a:r>
          </a:p>
        </p:txBody>
      </p:sp>
      <p:sp>
        <p:nvSpPr>
          <p:cNvPr id="4" name="Footer Placeholder 3">
            <a:extLst>
              <a:ext uri="{FF2B5EF4-FFF2-40B4-BE49-F238E27FC236}">
                <a16:creationId xmlns:a16="http://schemas.microsoft.com/office/drawing/2014/main" id="{4439517C-2355-AA2E-B572-2B59AC6D3B07}"/>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07585B4C-A284-B95B-8B1F-BC1D14633534}"/>
              </a:ext>
            </a:extLst>
          </p:cNvPr>
          <p:cNvSpPr>
            <a:spLocks noGrp="1"/>
          </p:cNvSpPr>
          <p:nvPr>
            <p:ph type="sldNum" sz="quarter" idx="12"/>
          </p:nvPr>
        </p:nvSpPr>
        <p:spPr/>
        <p:txBody>
          <a:bodyPr/>
          <a:lstStyle/>
          <a:p>
            <a:fld id="{D57F1E4F-1CFF-5643-939E-217C01CDF565}" type="slidenum">
              <a:rPr lang="en-US" smtClean="0"/>
              <a:pPr/>
              <a:t>56</a:t>
            </a:fld>
            <a:endParaRPr lang="en-US" dirty="0"/>
          </a:p>
        </p:txBody>
      </p:sp>
    </p:spTree>
    <p:extLst>
      <p:ext uri="{BB962C8B-B14F-4D97-AF65-F5344CB8AC3E}">
        <p14:creationId xmlns:p14="http://schemas.microsoft.com/office/powerpoint/2010/main" val="15377453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FCE62-C72A-5502-769B-9182E49AFCCF}"/>
              </a:ext>
            </a:extLst>
          </p:cNvPr>
          <p:cNvSpPr>
            <a:spLocks noGrp="1"/>
          </p:cNvSpPr>
          <p:nvPr>
            <p:ph type="title"/>
          </p:nvPr>
        </p:nvSpPr>
        <p:spPr>
          <a:xfrm>
            <a:off x="2786047" y="609600"/>
            <a:ext cx="6487955" cy="1320800"/>
          </a:xfrm>
        </p:spPr>
        <p:txBody>
          <a:bodyPr>
            <a:normAutofit/>
          </a:bodyPr>
          <a:lstStyle/>
          <a:p>
            <a:r>
              <a:rPr lang="en-US" dirty="0"/>
              <a:t>Storage</a:t>
            </a:r>
            <a:endParaRPr lang="en-US"/>
          </a:p>
        </p:txBody>
      </p:sp>
      <p:pic>
        <p:nvPicPr>
          <p:cNvPr id="5" name="Picture 4" descr="Files">
            <a:extLst>
              <a:ext uri="{FF2B5EF4-FFF2-40B4-BE49-F238E27FC236}">
                <a16:creationId xmlns:a16="http://schemas.microsoft.com/office/drawing/2014/main" id="{7BBBC16E-9CE5-1755-4363-28005E0A1685}"/>
              </a:ext>
            </a:extLst>
          </p:cNvPr>
          <p:cNvPicPr>
            <a:picLocks noChangeAspect="1"/>
          </p:cNvPicPr>
          <p:nvPr/>
        </p:nvPicPr>
        <p:blipFill>
          <a:blip r:embed="rId2">
            <a:duotone>
              <a:prstClr val="black"/>
              <a:schemeClr val="tx2">
                <a:tint val="45000"/>
                <a:satMod val="400000"/>
              </a:schemeClr>
            </a:duotone>
          </a:blip>
          <a:srcRect l="26591" r="46869" b="1"/>
          <a:stretch/>
        </p:blipFill>
        <p:spPr>
          <a:xfrm>
            <a:off x="20" y="10"/>
            <a:ext cx="2734036" cy="6876278"/>
          </a:xfrm>
          <a:custGeom>
            <a:avLst/>
            <a:gdLst/>
            <a:ahLst/>
            <a:cxnLst/>
            <a:rect l="l" t="t" r="r" b="b"/>
            <a:pathLst>
              <a:path w="2734056" h="6858000">
                <a:moveTo>
                  <a:pt x="0" y="0"/>
                </a:moveTo>
                <a:lnTo>
                  <a:pt x="1674254" y="0"/>
                </a:lnTo>
                <a:lnTo>
                  <a:pt x="2734056" y="6850199"/>
                </a:lnTo>
                <a:lnTo>
                  <a:pt x="2734056" y="6858000"/>
                </a:lnTo>
                <a:lnTo>
                  <a:pt x="842596" y="6858000"/>
                </a:lnTo>
                <a:lnTo>
                  <a:pt x="0" y="1191846"/>
                </a:lnTo>
                <a:close/>
              </a:path>
            </a:pathLst>
          </a:custGeom>
        </p:spPr>
      </p:pic>
      <p:sp>
        <p:nvSpPr>
          <p:cNvPr id="9" name="Isosceles Triangle 8">
            <a:extLst>
              <a:ext uri="{FF2B5EF4-FFF2-40B4-BE49-F238E27FC236}">
                <a16:creationId xmlns:a16="http://schemas.microsoft.com/office/drawing/2014/main" id="{68EE4C72-F2C4-48C0-A42A-6D8069047A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191846"/>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73C02FDD-5C7E-B3FF-B8F8-F211E5939BEC}"/>
              </a:ext>
            </a:extLst>
          </p:cNvPr>
          <p:cNvSpPr>
            <a:spLocks noGrp="1"/>
          </p:cNvSpPr>
          <p:nvPr>
            <p:ph idx="1"/>
          </p:nvPr>
        </p:nvSpPr>
        <p:spPr>
          <a:xfrm>
            <a:off x="2786047" y="2160589"/>
            <a:ext cx="6487955" cy="3880773"/>
          </a:xfrm>
        </p:spPr>
        <p:txBody>
          <a:bodyPr>
            <a:normAutofit/>
          </a:bodyPr>
          <a:lstStyle/>
          <a:p>
            <a:r>
              <a:rPr lang="en-US" dirty="0"/>
              <a:t>Active Directory (AD) is a directory service developed by Microsoft for Windows domain networks. It uses a hierarchical structure to manage and store directory information, including user accounts, computer accounts, and other resources. The underlying storage infrastructure of Active Directory is complex and is designed for scalability, reliability, and performance. Here’s an overview of how Active Directory stores its data and the key components involved in its infrastructure.</a:t>
            </a:r>
          </a:p>
          <a:p>
            <a:r>
              <a:rPr lang="en-US" b="1" dirty="0"/>
              <a:t>NTDS (NT Directory Services) Database</a:t>
            </a:r>
          </a:p>
          <a:p>
            <a:pPr marL="0" indent="0">
              <a:buNone/>
            </a:pPr>
            <a:endParaRPr lang="en-US" dirty="0"/>
          </a:p>
        </p:txBody>
      </p:sp>
      <p:sp>
        <p:nvSpPr>
          <p:cNvPr id="4" name="Footer Placeholder 3">
            <a:extLst>
              <a:ext uri="{FF2B5EF4-FFF2-40B4-BE49-F238E27FC236}">
                <a16:creationId xmlns:a16="http://schemas.microsoft.com/office/drawing/2014/main" id="{63203F77-98F6-226E-304F-DC04269C8C64}"/>
              </a:ext>
            </a:extLst>
          </p:cNvPr>
          <p:cNvSpPr>
            <a:spLocks noGrp="1"/>
          </p:cNvSpPr>
          <p:nvPr>
            <p:ph type="ftr" sz="quarter" idx="11"/>
          </p:nvPr>
        </p:nvSpPr>
        <p:spPr/>
        <p:txBody>
          <a:bodyPr/>
          <a:lstStyle/>
          <a:p>
            <a:r>
              <a:rPr lang="en-US"/>
              <a:t>@soheilsec</a:t>
            </a:r>
            <a:endParaRPr lang="en-US" dirty="0"/>
          </a:p>
        </p:txBody>
      </p:sp>
      <p:sp>
        <p:nvSpPr>
          <p:cNvPr id="6" name="Slide Number Placeholder 5">
            <a:extLst>
              <a:ext uri="{FF2B5EF4-FFF2-40B4-BE49-F238E27FC236}">
                <a16:creationId xmlns:a16="http://schemas.microsoft.com/office/drawing/2014/main" id="{C25C7001-303B-AF62-7604-9DEF12F03D9E}"/>
              </a:ext>
            </a:extLst>
          </p:cNvPr>
          <p:cNvSpPr>
            <a:spLocks noGrp="1"/>
          </p:cNvSpPr>
          <p:nvPr>
            <p:ph type="sldNum" sz="quarter" idx="12"/>
          </p:nvPr>
        </p:nvSpPr>
        <p:spPr/>
        <p:txBody>
          <a:bodyPr/>
          <a:lstStyle/>
          <a:p>
            <a:fld id="{D57F1E4F-1CFF-5643-939E-217C01CDF565}" type="slidenum">
              <a:rPr lang="en-US" smtClean="0"/>
              <a:pPr/>
              <a:t>57</a:t>
            </a:fld>
            <a:endParaRPr lang="en-US" dirty="0"/>
          </a:p>
        </p:txBody>
      </p:sp>
    </p:spTree>
    <p:extLst>
      <p:ext uri="{BB962C8B-B14F-4D97-AF65-F5344CB8AC3E}">
        <p14:creationId xmlns:p14="http://schemas.microsoft.com/office/powerpoint/2010/main" val="415092756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3E20668-E40D-C1D6-6267-EFC6F00E8319}"/>
              </a:ext>
            </a:extLst>
          </p:cNvPr>
          <p:cNvSpPr>
            <a:spLocks noGrp="1"/>
          </p:cNvSpPr>
          <p:nvPr>
            <p:ph type="title"/>
          </p:nvPr>
        </p:nvSpPr>
        <p:spPr>
          <a:xfrm>
            <a:off x="643467" y="816638"/>
            <a:ext cx="3367359" cy="5224724"/>
          </a:xfrm>
        </p:spPr>
        <p:txBody>
          <a:bodyPr anchor="ctr">
            <a:normAutofit/>
          </a:bodyPr>
          <a:lstStyle/>
          <a:p>
            <a:r>
              <a:rPr lang="en-US" dirty="0"/>
              <a:t>NTDS (NT Directory Services) Database</a:t>
            </a:r>
            <a:endParaRPr lang="en-US"/>
          </a:p>
        </p:txBody>
      </p:sp>
      <p:sp>
        <p:nvSpPr>
          <p:cNvPr id="3" name="Content Placeholder 2">
            <a:extLst>
              <a:ext uri="{FF2B5EF4-FFF2-40B4-BE49-F238E27FC236}">
                <a16:creationId xmlns:a16="http://schemas.microsoft.com/office/drawing/2014/main" id="{7F92846A-0AFA-13CE-C541-CF4AD3DDCB5B}"/>
              </a:ext>
            </a:extLst>
          </p:cNvPr>
          <p:cNvSpPr>
            <a:spLocks noGrp="1"/>
          </p:cNvSpPr>
          <p:nvPr>
            <p:ph idx="1"/>
          </p:nvPr>
        </p:nvSpPr>
        <p:spPr>
          <a:xfrm>
            <a:off x="4654295" y="816638"/>
            <a:ext cx="4619706" cy="5224724"/>
          </a:xfrm>
        </p:spPr>
        <p:txBody>
          <a:bodyPr anchor="ctr">
            <a:normAutofit/>
          </a:bodyPr>
          <a:lstStyle/>
          <a:p>
            <a:pPr>
              <a:lnSpc>
                <a:spcPct val="90000"/>
              </a:lnSpc>
            </a:pPr>
            <a:r>
              <a:rPr lang="en-US" b="1" dirty="0"/>
              <a:t>File Name</a:t>
            </a:r>
            <a:r>
              <a:rPr lang="en-US" dirty="0"/>
              <a:t>: The main database file for Active Directory is named </a:t>
            </a:r>
            <a:r>
              <a:rPr lang="en-US" dirty="0" err="1"/>
              <a:t>ntds.dit</a:t>
            </a:r>
            <a:r>
              <a:rPr lang="en-US" dirty="0"/>
              <a:t> (NT Directory Services Data Integrity Table).</a:t>
            </a:r>
          </a:p>
          <a:p>
            <a:pPr>
              <a:lnSpc>
                <a:spcPct val="90000"/>
              </a:lnSpc>
            </a:pPr>
            <a:r>
              <a:rPr lang="en-US" b="1" dirty="0"/>
              <a:t>Storage Location</a:t>
            </a:r>
            <a:r>
              <a:rPr lang="en-US" dirty="0"/>
              <a:t>: This file is typically located in the %SystemRoot%\NTDS directory on a domain controller.</a:t>
            </a:r>
          </a:p>
          <a:p>
            <a:pPr>
              <a:lnSpc>
                <a:spcPct val="90000"/>
              </a:lnSpc>
            </a:pPr>
            <a:r>
              <a:rPr lang="en-US" b="1" dirty="0"/>
              <a:t>Content</a:t>
            </a:r>
            <a:r>
              <a:rPr lang="en-US" dirty="0"/>
              <a:t>:</a:t>
            </a:r>
          </a:p>
          <a:p>
            <a:pPr>
              <a:lnSpc>
                <a:spcPct val="90000"/>
              </a:lnSpc>
            </a:pPr>
            <a:r>
              <a:rPr lang="en-US" dirty="0"/>
              <a:t>The </a:t>
            </a:r>
            <a:r>
              <a:rPr lang="en-US" dirty="0" err="1"/>
              <a:t>ntds.dit</a:t>
            </a:r>
            <a:r>
              <a:rPr lang="en-US" dirty="0"/>
              <a:t> file stores all the directory objects, such as users, groups, computers, organizational units (OUs), and other resources in a structured format.</a:t>
            </a:r>
          </a:p>
          <a:p>
            <a:pPr>
              <a:lnSpc>
                <a:spcPct val="90000"/>
              </a:lnSpc>
            </a:pPr>
            <a:r>
              <a:rPr lang="en-US" dirty="0"/>
              <a:t>The database is organized in a hierarchical manner, where objects are stored in a tree-like structure called the Directory Information Tree (DIT).</a:t>
            </a:r>
          </a:p>
        </p:txBody>
      </p:sp>
      <p:sp>
        <p:nvSpPr>
          <p:cNvPr id="4" name="Footer Placeholder 3">
            <a:extLst>
              <a:ext uri="{FF2B5EF4-FFF2-40B4-BE49-F238E27FC236}">
                <a16:creationId xmlns:a16="http://schemas.microsoft.com/office/drawing/2014/main" id="{4B96592C-1310-1DE4-4BB0-3174B3B8CE8D}"/>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40B97200-A6BB-7862-CB06-811A6CA88C1D}"/>
              </a:ext>
            </a:extLst>
          </p:cNvPr>
          <p:cNvSpPr>
            <a:spLocks noGrp="1"/>
          </p:cNvSpPr>
          <p:nvPr>
            <p:ph type="sldNum" sz="quarter" idx="12"/>
          </p:nvPr>
        </p:nvSpPr>
        <p:spPr/>
        <p:txBody>
          <a:bodyPr/>
          <a:lstStyle/>
          <a:p>
            <a:fld id="{D57F1E4F-1CFF-5643-939E-217C01CDF565}" type="slidenum">
              <a:rPr lang="en-US" smtClean="0"/>
              <a:pPr/>
              <a:t>58</a:t>
            </a:fld>
            <a:endParaRPr lang="en-US" dirty="0"/>
          </a:p>
        </p:txBody>
      </p:sp>
    </p:spTree>
    <p:extLst>
      <p:ext uri="{BB962C8B-B14F-4D97-AF65-F5344CB8AC3E}">
        <p14:creationId xmlns:p14="http://schemas.microsoft.com/office/powerpoint/2010/main" val="239450826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450C940-3F5A-AE72-F7E4-14596F86F239}"/>
              </a:ext>
            </a:extLst>
          </p:cNvPr>
          <p:cNvSpPr>
            <a:spLocks noGrp="1"/>
          </p:cNvSpPr>
          <p:nvPr>
            <p:ph type="title"/>
          </p:nvPr>
        </p:nvSpPr>
        <p:spPr>
          <a:xfrm>
            <a:off x="643467" y="816638"/>
            <a:ext cx="3367359" cy="5224724"/>
          </a:xfrm>
        </p:spPr>
        <p:txBody>
          <a:bodyPr anchor="ctr">
            <a:normAutofit/>
          </a:bodyPr>
          <a:lstStyle/>
          <a:p>
            <a:r>
              <a:rPr lang="en-US" dirty="0"/>
              <a:t>Windows Server 2003</a:t>
            </a:r>
            <a:endParaRPr lang="en-US"/>
          </a:p>
        </p:txBody>
      </p:sp>
      <p:sp>
        <p:nvSpPr>
          <p:cNvPr id="3" name="Content Placeholder 2">
            <a:extLst>
              <a:ext uri="{FF2B5EF4-FFF2-40B4-BE49-F238E27FC236}">
                <a16:creationId xmlns:a16="http://schemas.microsoft.com/office/drawing/2014/main" id="{1D38F006-83F1-3DD5-74ED-BA433071F9DC}"/>
              </a:ext>
            </a:extLst>
          </p:cNvPr>
          <p:cNvSpPr>
            <a:spLocks noGrp="1"/>
          </p:cNvSpPr>
          <p:nvPr>
            <p:ph idx="1"/>
          </p:nvPr>
        </p:nvSpPr>
        <p:spPr>
          <a:xfrm>
            <a:off x="4654295" y="816638"/>
            <a:ext cx="4619706" cy="5224724"/>
          </a:xfrm>
        </p:spPr>
        <p:txBody>
          <a:bodyPr anchor="ctr">
            <a:normAutofit/>
          </a:bodyPr>
          <a:lstStyle/>
          <a:p>
            <a:pPr>
              <a:lnSpc>
                <a:spcPct val="90000"/>
              </a:lnSpc>
            </a:pPr>
            <a:r>
              <a:rPr lang="en-US" sz="1300"/>
              <a:t>End of Support: 2015 (many organizations still use outdated systems).</a:t>
            </a:r>
          </a:p>
          <a:p>
            <a:pPr>
              <a:lnSpc>
                <a:spcPct val="90000"/>
              </a:lnSpc>
            </a:pPr>
            <a:r>
              <a:rPr lang="en-US" sz="1300"/>
              <a:t>Vulnerabilities:</a:t>
            </a:r>
          </a:p>
          <a:p>
            <a:pPr>
              <a:lnSpc>
                <a:spcPct val="90000"/>
              </a:lnSpc>
            </a:pPr>
            <a:r>
              <a:rPr lang="en-US" sz="1300"/>
              <a:t>MS08-067 (</a:t>
            </a:r>
            <a:r>
              <a:rPr lang="en-US" sz="1300" err="1"/>
              <a:t>NetAPI</a:t>
            </a:r>
            <a:r>
              <a:rPr lang="en-US" sz="1300"/>
              <a:t> Vulnerability): Exploitable via tools like Metasploit’s ms08_067_netapi module.</a:t>
            </a:r>
          </a:p>
          <a:p>
            <a:pPr>
              <a:lnSpc>
                <a:spcPct val="90000"/>
              </a:lnSpc>
            </a:pPr>
            <a:r>
              <a:rPr lang="en-US" sz="1300"/>
              <a:t>Unpatched SMB vulnerabilities (Exploitable via </a:t>
            </a:r>
            <a:r>
              <a:rPr lang="en-US" sz="1300" err="1"/>
              <a:t>EternalBlue</a:t>
            </a:r>
            <a:r>
              <a:rPr lang="en-US" sz="1300"/>
              <a:t> MS17-010).</a:t>
            </a:r>
          </a:p>
          <a:p>
            <a:pPr>
              <a:lnSpc>
                <a:spcPct val="90000"/>
              </a:lnSpc>
            </a:pPr>
            <a:r>
              <a:rPr lang="en-US" sz="1300"/>
              <a:t>Weak authentication and encryption protocols (NTLMv1, LANMAN).</a:t>
            </a:r>
          </a:p>
          <a:p>
            <a:pPr>
              <a:lnSpc>
                <a:spcPct val="90000"/>
              </a:lnSpc>
            </a:pPr>
            <a:r>
              <a:rPr lang="en-US" sz="1300"/>
              <a:t>DLL Hijacking.</a:t>
            </a:r>
          </a:p>
          <a:p>
            <a:pPr>
              <a:lnSpc>
                <a:spcPct val="90000"/>
              </a:lnSpc>
            </a:pPr>
            <a:r>
              <a:rPr lang="en-US" sz="1300"/>
              <a:t>Unpatched systems vulnerable to Pass-the-Hash (PTH), SAM Database Dumping.</a:t>
            </a:r>
          </a:p>
          <a:p>
            <a:pPr>
              <a:lnSpc>
                <a:spcPct val="90000"/>
              </a:lnSpc>
            </a:pPr>
            <a:r>
              <a:rPr lang="en-US" sz="1300"/>
              <a:t>Misconfigurations:</a:t>
            </a:r>
          </a:p>
          <a:p>
            <a:pPr>
              <a:lnSpc>
                <a:spcPct val="90000"/>
              </a:lnSpc>
            </a:pPr>
            <a:r>
              <a:rPr lang="en-US" sz="1300"/>
              <a:t>Weak Local Admin passwords.</a:t>
            </a:r>
          </a:p>
          <a:p>
            <a:pPr>
              <a:lnSpc>
                <a:spcPct val="90000"/>
              </a:lnSpc>
            </a:pPr>
            <a:r>
              <a:rPr lang="en-US" sz="1300"/>
              <a:t>LM and NTLMv1 enabled (susceptible to downgrade attacks).</a:t>
            </a:r>
          </a:p>
          <a:p>
            <a:pPr>
              <a:lnSpc>
                <a:spcPct val="90000"/>
              </a:lnSpc>
            </a:pPr>
            <a:r>
              <a:rPr lang="en-US" sz="1300"/>
              <a:t>No SMB Signing enabled.</a:t>
            </a:r>
          </a:p>
          <a:p>
            <a:pPr>
              <a:lnSpc>
                <a:spcPct val="90000"/>
              </a:lnSpc>
            </a:pPr>
            <a:r>
              <a:rPr lang="en-US" sz="1300"/>
              <a:t>Common Attack Vectors:</a:t>
            </a:r>
          </a:p>
          <a:p>
            <a:pPr>
              <a:lnSpc>
                <a:spcPct val="90000"/>
              </a:lnSpc>
            </a:pPr>
            <a:r>
              <a:rPr lang="en-US" sz="1300"/>
              <a:t>PTH, SAM Dumping, SMB Relay, </a:t>
            </a:r>
            <a:r>
              <a:rPr lang="en-US" sz="1300" err="1"/>
              <a:t>NetAPI</a:t>
            </a:r>
            <a:r>
              <a:rPr lang="en-US" sz="1300"/>
              <a:t> exploit.</a:t>
            </a:r>
          </a:p>
        </p:txBody>
      </p:sp>
      <p:sp>
        <p:nvSpPr>
          <p:cNvPr id="4" name="Footer Placeholder 3">
            <a:extLst>
              <a:ext uri="{FF2B5EF4-FFF2-40B4-BE49-F238E27FC236}">
                <a16:creationId xmlns:a16="http://schemas.microsoft.com/office/drawing/2014/main" id="{C31EC090-FFE9-0A78-1414-D708CA6A5129}"/>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926154C1-D302-E4AC-DE68-0BA46CDBD8C9}"/>
              </a:ext>
            </a:extLst>
          </p:cNvPr>
          <p:cNvSpPr>
            <a:spLocks noGrp="1"/>
          </p:cNvSpPr>
          <p:nvPr>
            <p:ph type="sldNum" sz="quarter" idx="12"/>
          </p:nvPr>
        </p:nvSpPr>
        <p:spPr/>
        <p:txBody>
          <a:bodyPr/>
          <a:lstStyle/>
          <a:p>
            <a:fld id="{D57F1E4F-1CFF-5643-939E-217C01CDF565}" type="slidenum">
              <a:rPr lang="en-US" smtClean="0"/>
              <a:pPr/>
              <a:t>59</a:t>
            </a:fld>
            <a:endParaRPr lang="en-US" dirty="0"/>
          </a:p>
        </p:txBody>
      </p:sp>
    </p:spTree>
    <p:extLst>
      <p:ext uri="{BB962C8B-B14F-4D97-AF65-F5344CB8AC3E}">
        <p14:creationId xmlns:p14="http://schemas.microsoft.com/office/powerpoint/2010/main" val="40814951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3376"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133042"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24631"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6597"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5488"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655"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4821"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2154" y="-8467"/>
            <a:ext cx="7109846"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01C262F-0436-AAF8-F082-3B3EB6EB6262}"/>
              </a:ext>
            </a:extLst>
          </p:cNvPr>
          <p:cNvSpPr>
            <a:spLocks noGrp="1"/>
          </p:cNvSpPr>
          <p:nvPr>
            <p:ph type="title"/>
          </p:nvPr>
        </p:nvSpPr>
        <p:spPr>
          <a:xfrm>
            <a:off x="677334" y="609599"/>
            <a:ext cx="3843375" cy="5545667"/>
          </a:xfrm>
        </p:spPr>
        <p:txBody>
          <a:bodyPr anchor="ctr">
            <a:normAutofit/>
          </a:bodyPr>
          <a:lstStyle/>
          <a:p>
            <a:r>
              <a:rPr lang="en-US">
                <a:solidFill>
                  <a:schemeClr val="tx1">
                    <a:lumMod val="85000"/>
                    <a:lumOff val="15000"/>
                  </a:schemeClr>
                </a:solidFill>
              </a:rPr>
              <a:t>Logical AD components</a:t>
            </a:r>
          </a:p>
        </p:txBody>
      </p:sp>
      <p:sp>
        <p:nvSpPr>
          <p:cNvPr id="3" name="Content Placeholder 2">
            <a:extLst>
              <a:ext uri="{FF2B5EF4-FFF2-40B4-BE49-F238E27FC236}">
                <a16:creationId xmlns:a16="http://schemas.microsoft.com/office/drawing/2014/main" id="{5A7BEB46-7F2A-92AC-EDBF-A7344A4AF966}"/>
              </a:ext>
            </a:extLst>
          </p:cNvPr>
          <p:cNvSpPr>
            <a:spLocks noGrp="1"/>
          </p:cNvSpPr>
          <p:nvPr>
            <p:ph idx="1"/>
          </p:nvPr>
        </p:nvSpPr>
        <p:spPr>
          <a:xfrm>
            <a:off x="6116084" y="609600"/>
            <a:ext cx="5511296" cy="5545667"/>
          </a:xfrm>
        </p:spPr>
        <p:txBody>
          <a:bodyPr anchor="ctr">
            <a:normAutofit/>
          </a:bodyPr>
          <a:lstStyle/>
          <a:p>
            <a:r>
              <a:rPr lang="en-US" dirty="0">
                <a:solidFill>
                  <a:srgbClr val="FFFFFF"/>
                </a:solidFill>
              </a:rPr>
              <a:t>Defines every type of object that can be stored in the directory</a:t>
            </a:r>
          </a:p>
          <a:p>
            <a:r>
              <a:rPr lang="en-US" dirty="0">
                <a:solidFill>
                  <a:srgbClr val="FFFFFF"/>
                </a:solidFill>
              </a:rPr>
              <a:t>Enforces rules regarding object creation and configuration.</a:t>
            </a:r>
          </a:p>
          <a:p>
            <a:r>
              <a:rPr lang="en-US" dirty="0">
                <a:solidFill>
                  <a:srgbClr val="FFFFFF"/>
                </a:solidFill>
              </a:rPr>
              <a:t>Class object  | what object can be created in the directory |  User, computer </a:t>
            </a:r>
          </a:p>
          <a:p>
            <a:r>
              <a:rPr lang="en-US" dirty="0">
                <a:solidFill>
                  <a:srgbClr val="FFFFFF"/>
                </a:solidFill>
              </a:rPr>
              <a:t>Attribute Object | Information that can be attached on object | Display Name</a:t>
            </a:r>
          </a:p>
        </p:txBody>
      </p:sp>
      <p:sp>
        <p:nvSpPr>
          <p:cNvPr id="4" name="Footer Placeholder 3">
            <a:extLst>
              <a:ext uri="{FF2B5EF4-FFF2-40B4-BE49-F238E27FC236}">
                <a16:creationId xmlns:a16="http://schemas.microsoft.com/office/drawing/2014/main" id="{0432FCA6-FD0C-67D8-87A6-B999C6670A5F}"/>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0E52AD2B-A39A-8963-4A98-BE138577BB1D}"/>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297143949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D5EA404-9E46-2ACD-1D94-054458AE5F13}"/>
              </a:ext>
            </a:extLst>
          </p:cNvPr>
          <p:cNvSpPr>
            <a:spLocks noGrp="1"/>
          </p:cNvSpPr>
          <p:nvPr>
            <p:ph type="title"/>
          </p:nvPr>
        </p:nvSpPr>
        <p:spPr>
          <a:xfrm>
            <a:off x="643467" y="816638"/>
            <a:ext cx="3367359" cy="5224724"/>
          </a:xfrm>
        </p:spPr>
        <p:txBody>
          <a:bodyPr anchor="ctr">
            <a:normAutofit/>
          </a:bodyPr>
          <a:lstStyle/>
          <a:p>
            <a:r>
              <a:rPr lang="pt-BR" dirty="0"/>
              <a:t>Windows Server 2008 / 2008 R2</a:t>
            </a:r>
            <a:endParaRPr lang="en-US"/>
          </a:p>
        </p:txBody>
      </p:sp>
      <p:sp>
        <p:nvSpPr>
          <p:cNvPr id="3" name="Content Placeholder 2">
            <a:extLst>
              <a:ext uri="{FF2B5EF4-FFF2-40B4-BE49-F238E27FC236}">
                <a16:creationId xmlns:a16="http://schemas.microsoft.com/office/drawing/2014/main" id="{62EB26FF-C684-8967-80FE-AD2B105520F3}"/>
              </a:ext>
            </a:extLst>
          </p:cNvPr>
          <p:cNvSpPr>
            <a:spLocks noGrp="1"/>
          </p:cNvSpPr>
          <p:nvPr>
            <p:ph idx="1"/>
          </p:nvPr>
        </p:nvSpPr>
        <p:spPr>
          <a:xfrm>
            <a:off x="4654295" y="816638"/>
            <a:ext cx="4619706" cy="5224724"/>
          </a:xfrm>
        </p:spPr>
        <p:txBody>
          <a:bodyPr anchor="ctr">
            <a:normAutofit/>
          </a:bodyPr>
          <a:lstStyle/>
          <a:p>
            <a:pPr>
              <a:lnSpc>
                <a:spcPct val="90000"/>
              </a:lnSpc>
            </a:pPr>
            <a:r>
              <a:rPr lang="en-US" sz="1100" dirty="0"/>
              <a:t>Vulnerabilities:</a:t>
            </a:r>
          </a:p>
          <a:p>
            <a:pPr>
              <a:lnSpc>
                <a:spcPct val="90000"/>
              </a:lnSpc>
            </a:pPr>
            <a:r>
              <a:rPr lang="en-US" sz="1100" dirty="0"/>
              <a:t>MS14-068 (Kerberos Privilege Escalation): Allows an attacker to create a forged Kerberos ticket.</a:t>
            </a:r>
          </a:p>
          <a:p>
            <a:pPr>
              <a:lnSpc>
                <a:spcPct val="90000"/>
              </a:lnSpc>
            </a:pPr>
            <a:r>
              <a:rPr lang="en-US" sz="1100" dirty="0"/>
              <a:t>Group Policy Preferences (</a:t>
            </a:r>
            <a:r>
              <a:rPr lang="en-US" sz="1100" dirty="0" err="1"/>
              <a:t>GPPassword</a:t>
            </a:r>
            <a:r>
              <a:rPr lang="en-US" sz="1100" dirty="0"/>
              <a:t>): Allows decryption of passwords stored in Group Policy Preferences (patched in MS14-025).</a:t>
            </a:r>
          </a:p>
          <a:p>
            <a:pPr>
              <a:lnSpc>
                <a:spcPct val="90000"/>
              </a:lnSpc>
            </a:pPr>
            <a:r>
              <a:rPr lang="en-US" sz="1100" dirty="0"/>
              <a:t>MS17-010 (</a:t>
            </a:r>
            <a:r>
              <a:rPr lang="en-US" sz="1100" dirty="0" err="1"/>
              <a:t>EternalBlue</a:t>
            </a:r>
            <a:r>
              <a:rPr lang="en-US" sz="1100" dirty="0"/>
              <a:t>): SMB vulnerability affecting Server Message Block (SMBv1).</a:t>
            </a:r>
          </a:p>
          <a:p>
            <a:pPr>
              <a:lnSpc>
                <a:spcPct val="90000"/>
              </a:lnSpc>
            </a:pPr>
            <a:r>
              <a:rPr lang="en-US" sz="1100" dirty="0"/>
              <a:t>Misconfigurations:</a:t>
            </a:r>
          </a:p>
          <a:p>
            <a:pPr>
              <a:lnSpc>
                <a:spcPct val="90000"/>
              </a:lnSpc>
            </a:pPr>
            <a:r>
              <a:rPr lang="en-US" sz="1100" dirty="0"/>
              <a:t>Unconstrained Delegation: Allows an attacker with control over a delegated machine to impersonate any user, including domain admins.</a:t>
            </a:r>
          </a:p>
          <a:p>
            <a:pPr>
              <a:lnSpc>
                <a:spcPct val="90000"/>
              </a:lnSpc>
            </a:pPr>
            <a:r>
              <a:rPr lang="en-US" sz="1100" dirty="0"/>
              <a:t>Local Admin Password Management (LAPS) not implemented: Using weak or shared passwords for local administrators.</a:t>
            </a:r>
          </a:p>
          <a:p>
            <a:pPr>
              <a:lnSpc>
                <a:spcPct val="90000"/>
              </a:lnSpc>
            </a:pPr>
            <a:r>
              <a:rPr lang="en-US" sz="1100" dirty="0"/>
              <a:t>NTLM enabled: Vulnerable to Pass-the-Hash (PTH), SMB Relay, and Pass-the-Ticket (PTT) attacks.</a:t>
            </a:r>
          </a:p>
          <a:p>
            <a:pPr>
              <a:lnSpc>
                <a:spcPct val="90000"/>
              </a:lnSpc>
            </a:pPr>
            <a:r>
              <a:rPr lang="en-US" sz="1100" dirty="0"/>
              <a:t>Common Attack Vectors:</a:t>
            </a:r>
          </a:p>
          <a:p>
            <a:pPr>
              <a:lnSpc>
                <a:spcPct val="90000"/>
              </a:lnSpc>
            </a:pPr>
            <a:r>
              <a:rPr lang="en-US" sz="1100" dirty="0"/>
              <a:t>Kerberoasting: Extract service account hashes from Kerberos tickets.</a:t>
            </a:r>
          </a:p>
          <a:p>
            <a:pPr>
              <a:lnSpc>
                <a:spcPct val="90000"/>
              </a:lnSpc>
            </a:pPr>
            <a:r>
              <a:rPr lang="en-US" sz="1100" dirty="0"/>
              <a:t>Unconstrained delegation.</a:t>
            </a:r>
          </a:p>
          <a:p>
            <a:pPr>
              <a:lnSpc>
                <a:spcPct val="90000"/>
              </a:lnSpc>
            </a:pPr>
            <a:r>
              <a:rPr lang="en-US" sz="1100" dirty="0" err="1"/>
              <a:t>EternalBlue</a:t>
            </a:r>
            <a:r>
              <a:rPr lang="en-US" sz="1100" dirty="0"/>
              <a:t>.</a:t>
            </a:r>
          </a:p>
          <a:p>
            <a:pPr>
              <a:lnSpc>
                <a:spcPct val="90000"/>
              </a:lnSpc>
            </a:pPr>
            <a:r>
              <a:rPr lang="en-US" sz="1100" dirty="0"/>
              <a:t>PTH via weak NTLM configurations.</a:t>
            </a:r>
          </a:p>
        </p:txBody>
      </p:sp>
      <p:sp>
        <p:nvSpPr>
          <p:cNvPr id="4" name="Footer Placeholder 3">
            <a:extLst>
              <a:ext uri="{FF2B5EF4-FFF2-40B4-BE49-F238E27FC236}">
                <a16:creationId xmlns:a16="http://schemas.microsoft.com/office/drawing/2014/main" id="{67D495B2-7990-799D-D835-A14C3D3BC4BD}"/>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E3F9F3FC-A9D4-0C6F-C24E-BC51856BF359}"/>
              </a:ext>
            </a:extLst>
          </p:cNvPr>
          <p:cNvSpPr>
            <a:spLocks noGrp="1"/>
          </p:cNvSpPr>
          <p:nvPr>
            <p:ph type="sldNum" sz="quarter" idx="12"/>
          </p:nvPr>
        </p:nvSpPr>
        <p:spPr/>
        <p:txBody>
          <a:bodyPr/>
          <a:lstStyle/>
          <a:p>
            <a:fld id="{D57F1E4F-1CFF-5643-939E-217C01CDF565}" type="slidenum">
              <a:rPr lang="en-US" smtClean="0"/>
              <a:pPr/>
              <a:t>60</a:t>
            </a:fld>
            <a:endParaRPr lang="en-US" dirty="0"/>
          </a:p>
        </p:txBody>
      </p:sp>
    </p:spTree>
    <p:extLst>
      <p:ext uri="{BB962C8B-B14F-4D97-AF65-F5344CB8AC3E}">
        <p14:creationId xmlns:p14="http://schemas.microsoft.com/office/powerpoint/2010/main" val="28673019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EC72719-8A59-FB9E-85AD-B853A3133D4E}"/>
              </a:ext>
            </a:extLst>
          </p:cNvPr>
          <p:cNvSpPr>
            <a:spLocks noGrp="1"/>
          </p:cNvSpPr>
          <p:nvPr>
            <p:ph type="title"/>
          </p:nvPr>
        </p:nvSpPr>
        <p:spPr>
          <a:xfrm>
            <a:off x="643467" y="816638"/>
            <a:ext cx="3367359" cy="5224724"/>
          </a:xfrm>
        </p:spPr>
        <p:txBody>
          <a:bodyPr anchor="ctr">
            <a:normAutofit/>
          </a:bodyPr>
          <a:lstStyle/>
          <a:p>
            <a:r>
              <a:rPr lang="pt-BR" dirty="0"/>
              <a:t>Windows Server 2012 / 2012 R2</a:t>
            </a:r>
            <a:endParaRPr lang="en-US"/>
          </a:p>
        </p:txBody>
      </p:sp>
      <p:sp>
        <p:nvSpPr>
          <p:cNvPr id="3" name="Content Placeholder 2">
            <a:extLst>
              <a:ext uri="{FF2B5EF4-FFF2-40B4-BE49-F238E27FC236}">
                <a16:creationId xmlns:a16="http://schemas.microsoft.com/office/drawing/2014/main" id="{790A738C-1BA7-DF96-3109-BCD4EE050C82}"/>
              </a:ext>
            </a:extLst>
          </p:cNvPr>
          <p:cNvSpPr>
            <a:spLocks noGrp="1"/>
          </p:cNvSpPr>
          <p:nvPr>
            <p:ph idx="1"/>
          </p:nvPr>
        </p:nvSpPr>
        <p:spPr>
          <a:xfrm>
            <a:off x="4654295" y="816638"/>
            <a:ext cx="4619706" cy="5224724"/>
          </a:xfrm>
        </p:spPr>
        <p:txBody>
          <a:bodyPr anchor="ctr">
            <a:normAutofit/>
          </a:bodyPr>
          <a:lstStyle/>
          <a:p>
            <a:pPr>
              <a:lnSpc>
                <a:spcPct val="90000"/>
              </a:lnSpc>
            </a:pPr>
            <a:r>
              <a:rPr lang="en-US" sz="1100" dirty="0"/>
              <a:t>Vulnerabilities:</a:t>
            </a:r>
          </a:p>
          <a:p>
            <a:pPr>
              <a:lnSpc>
                <a:spcPct val="90000"/>
              </a:lnSpc>
            </a:pPr>
            <a:r>
              <a:rPr lang="en-US" sz="1100" dirty="0"/>
              <a:t>Kerberoasting: Service tickets for accounts with Service Principal Names (SPNs) can be extracted and cracked offline.</a:t>
            </a:r>
          </a:p>
          <a:p>
            <a:pPr>
              <a:lnSpc>
                <a:spcPct val="90000"/>
              </a:lnSpc>
            </a:pPr>
            <a:r>
              <a:rPr lang="en-US" sz="1100" dirty="0"/>
              <a:t>MS14-068 (Kerberos Privilege Escalation).</a:t>
            </a:r>
          </a:p>
          <a:p>
            <a:pPr>
              <a:lnSpc>
                <a:spcPct val="90000"/>
              </a:lnSpc>
            </a:pPr>
            <a:r>
              <a:rPr lang="en-US" sz="1100" dirty="0"/>
              <a:t>Group Policy Preferences (</a:t>
            </a:r>
            <a:r>
              <a:rPr lang="en-US" sz="1100" dirty="0" err="1"/>
              <a:t>GPPassword</a:t>
            </a:r>
            <a:r>
              <a:rPr lang="en-US" sz="1100" dirty="0"/>
              <a:t>): Vulnerable to password decryption if unpatched (MS14-025).</a:t>
            </a:r>
          </a:p>
          <a:p>
            <a:pPr>
              <a:lnSpc>
                <a:spcPct val="90000"/>
              </a:lnSpc>
            </a:pPr>
            <a:r>
              <a:rPr lang="en-US" sz="1100" dirty="0"/>
              <a:t>Misconfigurations:</a:t>
            </a:r>
          </a:p>
          <a:p>
            <a:pPr>
              <a:lnSpc>
                <a:spcPct val="90000"/>
              </a:lnSpc>
            </a:pPr>
            <a:r>
              <a:rPr lang="en-US" sz="1100" dirty="0"/>
              <a:t>Constrained Delegation Misconfiguration: If improperly configured, allows attackers to impersonate high-privilege users.</a:t>
            </a:r>
          </a:p>
          <a:p>
            <a:pPr>
              <a:lnSpc>
                <a:spcPct val="90000"/>
              </a:lnSpc>
            </a:pPr>
            <a:r>
              <a:rPr lang="en-US" sz="1100" dirty="0"/>
              <a:t>Weak NTLM Configurations: NTLMv1 and SMB signing not required, leading to PTH and SMB Relay attacks.</a:t>
            </a:r>
          </a:p>
          <a:p>
            <a:pPr>
              <a:lnSpc>
                <a:spcPct val="90000"/>
              </a:lnSpc>
            </a:pPr>
            <a:r>
              <a:rPr lang="en-US" sz="1100" dirty="0"/>
              <a:t>Credential Caching: Cached credentials can be extracted for offline attacks.</a:t>
            </a:r>
          </a:p>
          <a:p>
            <a:pPr>
              <a:lnSpc>
                <a:spcPct val="90000"/>
              </a:lnSpc>
            </a:pPr>
            <a:r>
              <a:rPr lang="en-US" sz="1100" dirty="0"/>
              <a:t>Common Attack Vectors:</a:t>
            </a:r>
          </a:p>
          <a:p>
            <a:pPr>
              <a:lnSpc>
                <a:spcPct val="90000"/>
              </a:lnSpc>
            </a:pPr>
            <a:r>
              <a:rPr lang="en-US" sz="1100" dirty="0"/>
              <a:t>Kerberoasting, Unconstrained/Constrained Delegation.</a:t>
            </a:r>
          </a:p>
          <a:p>
            <a:pPr>
              <a:lnSpc>
                <a:spcPct val="90000"/>
              </a:lnSpc>
            </a:pPr>
            <a:r>
              <a:rPr lang="en-US" sz="1100" dirty="0"/>
              <a:t>Credential Dumping: via LSASS using tools like Mimikatz.</a:t>
            </a:r>
          </a:p>
          <a:p>
            <a:pPr>
              <a:lnSpc>
                <a:spcPct val="90000"/>
              </a:lnSpc>
            </a:pPr>
            <a:r>
              <a:rPr lang="en-US" sz="1100" dirty="0"/>
              <a:t>PTH, Pass-the-Ticket (PTT), Golden/Silver Ticket attacks.</a:t>
            </a:r>
          </a:p>
        </p:txBody>
      </p:sp>
      <p:sp>
        <p:nvSpPr>
          <p:cNvPr id="4" name="Footer Placeholder 3">
            <a:extLst>
              <a:ext uri="{FF2B5EF4-FFF2-40B4-BE49-F238E27FC236}">
                <a16:creationId xmlns:a16="http://schemas.microsoft.com/office/drawing/2014/main" id="{65672561-FC22-A054-982A-B5ABA18A8985}"/>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60521717-8190-E7E7-A6BB-C82D571064DC}"/>
              </a:ext>
            </a:extLst>
          </p:cNvPr>
          <p:cNvSpPr>
            <a:spLocks noGrp="1"/>
          </p:cNvSpPr>
          <p:nvPr>
            <p:ph type="sldNum" sz="quarter" idx="12"/>
          </p:nvPr>
        </p:nvSpPr>
        <p:spPr/>
        <p:txBody>
          <a:bodyPr/>
          <a:lstStyle/>
          <a:p>
            <a:fld id="{D57F1E4F-1CFF-5643-939E-217C01CDF565}" type="slidenum">
              <a:rPr lang="en-US" smtClean="0"/>
              <a:pPr/>
              <a:t>61</a:t>
            </a:fld>
            <a:endParaRPr lang="en-US" dirty="0"/>
          </a:p>
        </p:txBody>
      </p:sp>
    </p:spTree>
    <p:extLst>
      <p:ext uri="{BB962C8B-B14F-4D97-AF65-F5344CB8AC3E}">
        <p14:creationId xmlns:p14="http://schemas.microsoft.com/office/powerpoint/2010/main" val="407167704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942E1B5-CF38-BFC0-C7D6-E6E5A70F6917}"/>
              </a:ext>
            </a:extLst>
          </p:cNvPr>
          <p:cNvSpPr>
            <a:spLocks noGrp="1"/>
          </p:cNvSpPr>
          <p:nvPr>
            <p:ph type="title"/>
          </p:nvPr>
        </p:nvSpPr>
        <p:spPr>
          <a:xfrm>
            <a:off x="643467" y="816638"/>
            <a:ext cx="3367359" cy="5224724"/>
          </a:xfrm>
        </p:spPr>
        <p:txBody>
          <a:bodyPr anchor="ctr">
            <a:normAutofit/>
          </a:bodyPr>
          <a:lstStyle/>
          <a:p>
            <a:r>
              <a:rPr lang="en-US" dirty="0"/>
              <a:t>Windows Server 2016</a:t>
            </a:r>
            <a:endParaRPr lang="en-US"/>
          </a:p>
        </p:txBody>
      </p:sp>
      <p:sp>
        <p:nvSpPr>
          <p:cNvPr id="3" name="Content Placeholder 2">
            <a:extLst>
              <a:ext uri="{FF2B5EF4-FFF2-40B4-BE49-F238E27FC236}">
                <a16:creationId xmlns:a16="http://schemas.microsoft.com/office/drawing/2014/main" id="{7A8395D4-384F-A6FD-79CC-DEC9071097F8}"/>
              </a:ext>
            </a:extLst>
          </p:cNvPr>
          <p:cNvSpPr>
            <a:spLocks noGrp="1"/>
          </p:cNvSpPr>
          <p:nvPr>
            <p:ph idx="1"/>
          </p:nvPr>
        </p:nvSpPr>
        <p:spPr>
          <a:xfrm>
            <a:off x="4654295" y="816638"/>
            <a:ext cx="4619706" cy="5224724"/>
          </a:xfrm>
        </p:spPr>
        <p:txBody>
          <a:bodyPr anchor="ctr">
            <a:normAutofit/>
          </a:bodyPr>
          <a:lstStyle/>
          <a:p>
            <a:pPr>
              <a:lnSpc>
                <a:spcPct val="90000"/>
              </a:lnSpc>
            </a:pPr>
            <a:r>
              <a:rPr lang="en-US" sz="1100" dirty="0"/>
              <a:t>Vulnerabilities:</a:t>
            </a:r>
          </a:p>
          <a:p>
            <a:pPr>
              <a:lnSpc>
                <a:spcPct val="90000"/>
              </a:lnSpc>
            </a:pPr>
            <a:r>
              <a:rPr lang="en-US" sz="1100" dirty="0"/>
              <a:t>Kerberoasting: Service accounts still vulnerable to hash extraction.</a:t>
            </a:r>
          </a:p>
          <a:p>
            <a:pPr>
              <a:lnSpc>
                <a:spcPct val="90000"/>
              </a:lnSpc>
            </a:pPr>
            <a:r>
              <a:rPr lang="en-US" sz="1100" dirty="0"/>
              <a:t>Privileged Account Misuse: Local admin accounts can still be exploited via PTH and pass-the-ticket (PTT) if credentials are reused.</a:t>
            </a:r>
          </a:p>
          <a:p>
            <a:pPr>
              <a:lnSpc>
                <a:spcPct val="90000"/>
              </a:lnSpc>
            </a:pPr>
            <a:r>
              <a:rPr lang="en-US" sz="1100" dirty="0"/>
              <a:t>Misconfigurations:</a:t>
            </a:r>
          </a:p>
          <a:p>
            <a:pPr>
              <a:lnSpc>
                <a:spcPct val="90000"/>
              </a:lnSpc>
            </a:pPr>
            <a:r>
              <a:rPr lang="en-US" sz="1100" dirty="0"/>
              <a:t>Local Admin Password Sharing: Without Local Admin Password Solution (LAPS), local admin credentials are often shared across machines.</a:t>
            </a:r>
          </a:p>
          <a:p>
            <a:pPr>
              <a:lnSpc>
                <a:spcPct val="90000"/>
              </a:lnSpc>
            </a:pPr>
            <a:r>
              <a:rPr lang="en-US" sz="1100" dirty="0"/>
              <a:t>NTLM still enabled: This can allow SMB Relay, PTH, Downgrade attacks.</a:t>
            </a:r>
          </a:p>
          <a:p>
            <a:pPr>
              <a:lnSpc>
                <a:spcPct val="90000"/>
              </a:lnSpc>
            </a:pPr>
            <a:r>
              <a:rPr lang="en-US" sz="1100" dirty="0"/>
              <a:t>Delegation Misconfigurations: Constrained or Unconstrained Delegation, when not properly configured, can lead to privilege escalation.</a:t>
            </a:r>
          </a:p>
          <a:p>
            <a:pPr>
              <a:lnSpc>
                <a:spcPct val="90000"/>
              </a:lnSpc>
            </a:pPr>
            <a:r>
              <a:rPr lang="en-US" sz="1100" dirty="0"/>
              <a:t>Common Attack Vectors:</a:t>
            </a:r>
          </a:p>
          <a:p>
            <a:pPr>
              <a:lnSpc>
                <a:spcPct val="90000"/>
              </a:lnSpc>
            </a:pPr>
            <a:r>
              <a:rPr lang="en-US" sz="1100" dirty="0"/>
              <a:t>Kerberoasting.</a:t>
            </a:r>
          </a:p>
          <a:p>
            <a:pPr>
              <a:lnSpc>
                <a:spcPct val="90000"/>
              </a:lnSpc>
            </a:pPr>
            <a:r>
              <a:rPr lang="en-US" sz="1100" dirty="0"/>
              <a:t>Credential Dumping via Mimikatz (LSASS extraction, </a:t>
            </a:r>
            <a:r>
              <a:rPr lang="en-US" sz="1100" dirty="0" err="1"/>
              <a:t>DCSync</a:t>
            </a:r>
            <a:r>
              <a:rPr lang="en-US" sz="1100" dirty="0"/>
              <a:t> attack).</a:t>
            </a:r>
          </a:p>
          <a:p>
            <a:pPr>
              <a:lnSpc>
                <a:spcPct val="90000"/>
              </a:lnSpc>
            </a:pPr>
            <a:r>
              <a:rPr lang="en-US" sz="1100" dirty="0"/>
              <a:t>PTH, Pass-the-Ticket, and Golden Ticket.</a:t>
            </a:r>
          </a:p>
          <a:p>
            <a:pPr>
              <a:lnSpc>
                <a:spcPct val="90000"/>
              </a:lnSpc>
            </a:pPr>
            <a:r>
              <a:rPr lang="en-US" sz="1100" dirty="0"/>
              <a:t>Lateral Movement via RDP, WMI, or SMB.</a:t>
            </a:r>
          </a:p>
        </p:txBody>
      </p:sp>
      <p:sp>
        <p:nvSpPr>
          <p:cNvPr id="4" name="Footer Placeholder 3">
            <a:extLst>
              <a:ext uri="{FF2B5EF4-FFF2-40B4-BE49-F238E27FC236}">
                <a16:creationId xmlns:a16="http://schemas.microsoft.com/office/drawing/2014/main" id="{53F6A951-2B1C-A3C1-8B72-6D46789F9CD1}"/>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0771109D-6868-F40B-C210-52489E622C1B}"/>
              </a:ext>
            </a:extLst>
          </p:cNvPr>
          <p:cNvSpPr>
            <a:spLocks noGrp="1"/>
          </p:cNvSpPr>
          <p:nvPr>
            <p:ph type="sldNum" sz="quarter" idx="12"/>
          </p:nvPr>
        </p:nvSpPr>
        <p:spPr/>
        <p:txBody>
          <a:bodyPr/>
          <a:lstStyle/>
          <a:p>
            <a:fld id="{D57F1E4F-1CFF-5643-939E-217C01CDF565}" type="slidenum">
              <a:rPr lang="en-US" smtClean="0"/>
              <a:pPr/>
              <a:t>62</a:t>
            </a:fld>
            <a:endParaRPr lang="en-US" dirty="0"/>
          </a:p>
        </p:txBody>
      </p:sp>
    </p:spTree>
    <p:extLst>
      <p:ext uri="{BB962C8B-B14F-4D97-AF65-F5344CB8AC3E}">
        <p14:creationId xmlns:p14="http://schemas.microsoft.com/office/powerpoint/2010/main" val="345252871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DE5CCCD-49E6-2A3F-405B-AA106A39B174}"/>
              </a:ext>
            </a:extLst>
          </p:cNvPr>
          <p:cNvSpPr>
            <a:spLocks noGrp="1"/>
          </p:cNvSpPr>
          <p:nvPr>
            <p:ph type="title"/>
          </p:nvPr>
        </p:nvSpPr>
        <p:spPr>
          <a:xfrm>
            <a:off x="643467" y="816638"/>
            <a:ext cx="3367359" cy="5224724"/>
          </a:xfrm>
        </p:spPr>
        <p:txBody>
          <a:bodyPr anchor="ctr">
            <a:normAutofit/>
          </a:bodyPr>
          <a:lstStyle/>
          <a:p>
            <a:r>
              <a:rPr lang="en-US" dirty="0"/>
              <a:t>Windows Server 2019</a:t>
            </a:r>
            <a:endParaRPr lang="en-US"/>
          </a:p>
        </p:txBody>
      </p:sp>
      <p:sp>
        <p:nvSpPr>
          <p:cNvPr id="3" name="Content Placeholder 2">
            <a:extLst>
              <a:ext uri="{FF2B5EF4-FFF2-40B4-BE49-F238E27FC236}">
                <a16:creationId xmlns:a16="http://schemas.microsoft.com/office/drawing/2014/main" id="{266E29A5-1BE0-91DD-3D1D-F1417029DAD0}"/>
              </a:ext>
            </a:extLst>
          </p:cNvPr>
          <p:cNvSpPr>
            <a:spLocks noGrp="1"/>
          </p:cNvSpPr>
          <p:nvPr>
            <p:ph idx="1"/>
          </p:nvPr>
        </p:nvSpPr>
        <p:spPr>
          <a:xfrm>
            <a:off x="4654295" y="816638"/>
            <a:ext cx="4619706" cy="5224724"/>
          </a:xfrm>
        </p:spPr>
        <p:txBody>
          <a:bodyPr anchor="ctr">
            <a:normAutofit/>
          </a:bodyPr>
          <a:lstStyle/>
          <a:p>
            <a:pPr>
              <a:lnSpc>
                <a:spcPct val="90000"/>
              </a:lnSpc>
            </a:pPr>
            <a:r>
              <a:rPr lang="en-US" sz="1300" dirty="0"/>
              <a:t>Vulnerabilities:</a:t>
            </a:r>
          </a:p>
          <a:p>
            <a:pPr>
              <a:lnSpc>
                <a:spcPct val="90000"/>
              </a:lnSpc>
            </a:pPr>
            <a:r>
              <a:rPr lang="en-US" sz="1300" dirty="0"/>
              <a:t>Kerberoasting: While security is improved, service accounts can still be attacked through ticket extraction.</a:t>
            </a:r>
          </a:p>
          <a:p>
            <a:pPr>
              <a:lnSpc>
                <a:spcPct val="90000"/>
              </a:lnSpc>
            </a:pPr>
            <a:r>
              <a:rPr lang="en-US" sz="1300" dirty="0"/>
              <a:t>Credential Theft: LSASS dumping is still possible, although Windows Defender Credential Guard provides some protection.</a:t>
            </a:r>
          </a:p>
          <a:p>
            <a:pPr>
              <a:lnSpc>
                <a:spcPct val="90000"/>
              </a:lnSpc>
            </a:pPr>
            <a:r>
              <a:rPr lang="en-US" sz="1300" dirty="0"/>
              <a:t>NTLM Relaying: NTLM authentication is still enabled by default, opening up for relay attacks.</a:t>
            </a:r>
          </a:p>
          <a:p>
            <a:pPr>
              <a:lnSpc>
                <a:spcPct val="90000"/>
              </a:lnSpc>
            </a:pPr>
            <a:r>
              <a:rPr lang="en-US" sz="1300" dirty="0"/>
              <a:t>Misconfigurations:</a:t>
            </a:r>
          </a:p>
          <a:p>
            <a:pPr>
              <a:lnSpc>
                <a:spcPct val="90000"/>
              </a:lnSpc>
            </a:pPr>
            <a:r>
              <a:rPr lang="en-US" sz="1300" dirty="0"/>
              <a:t>SMB Signing not enforced: This can lead to SMB Relay attacks.</a:t>
            </a:r>
          </a:p>
          <a:p>
            <a:pPr>
              <a:lnSpc>
                <a:spcPct val="90000"/>
              </a:lnSpc>
            </a:pPr>
            <a:r>
              <a:rPr lang="en-US" sz="1300" dirty="0"/>
              <a:t>Weak Kerberos Pre-Authentication: Attackers can force downgrade to weaker encryption algorithms.</a:t>
            </a:r>
          </a:p>
          <a:p>
            <a:pPr>
              <a:lnSpc>
                <a:spcPct val="90000"/>
              </a:lnSpc>
            </a:pPr>
            <a:r>
              <a:rPr lang="en-US" sz="1300" dirty="0"/>
              <a:t>Common Attack Vectors:</a:t>
            </a:r>
          </a:p>
          <a:p>
            <a:pPr>
              <a:lnSpc>
                <a:spcPct val="90000"/>
              </a:lnSpc>
            </a:pPr>
            <a:r>
              <a:rPr lang="en-US" sz="1300" dirty="0"/>
              <a:t>Kerberoasting.</a:t>
            </a:r>
          </a:p>
          <a:p>
            <a:pPr>
              <a:lnSpc>
                <a:spcPct val="90000"/>
              </a:lnSpc>
            </a:pPr>
            <a:r>
              <a:rPr lang="en-US" sz="1300" dirty="0"/>
              <a:t>NTLM Relay.</a:t>
            </a:r>
          </a:p>
          <a:p>
            <a:pPr>
              <a:lnSpc>
                <a:spcPct val="90000"/>
              </a:lnSpc>
            </a:pPr>
            <a:r>
              <a:rPr lang="en-US" sz="1300" dirty="0"/>
              <a:t>PTH, Credential Dumping.</a:t>
            </a:r>
          </a:p>
          <a:p>
            <a:pPr>
              <a:lnSpc>
                <a:spcPct val="90000"/>
              </a:lnSpc>
            </a:pPr>
            <a:r>
              <a:rPr lang="en-US" sz="1300" dirty="0"/>
              <a:t>Lateral Movement using WMI, RDP, or PowerShell Remoting.</a:t>
            </a:r>
          </a:p>
        </p:txBody>
      </p:sp>
      <p:sp>
        <p:nvSpPr>
          <p:cNvPr id="4" name="Footer Placeholder 3">
            <a:extLst>
              <a:ext uri="{FF2B5EF4-FFF2-40B4-BE49-F238E27FC236}">
                <a16:creationId xmlns:a16="http://schemas.microsoft.com/office/drawing/2014/main" id="{AB7CBD04-133A-C9FA-AACC-B3551DF940F7}"/>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F7D08FBA-567D-0EDE-A721-6499E9A1FA37}"/>
              </a:ext>
            </a:extLst>
          </p:cNvPr>
          <p:cNvSpPr>
            <a:spLocks noGrp="1"/>
          </p:cNvSpPr>
          <p:nvPr>
            <p:ph type="sldNum" sz="quarter" idx="12"/>
          </p:nvPr>
        </p:nvSpPr>
        <p:spPr/>
        <p:txBody>
          <a:bodyPr/>
          <a:lstStyle/>
          <a:p>
            <a:fld id="{D57F1E4F-1CFF-5643-939E-217C01CDF565}" type="slidenum">
              <a:rPr lang="en-US" smtClean="0"/>
              <a:pPr/>
              <a:t>63</a:t>
            </a:fld>
            <a:endParaRPr lang="en-US" dirty="0"/>
          </a:p>
        </p:txBody>
      </p:sp>
    </p:spTree>
    <p:extLst>
      <p:ext uri="{BB962C8B-B14F-4D97-AF65-F5344CB8AC3E}">
        <p14:creationId xmlns:p14="http://schemas.microsoft.com/office/powerpoint/2010/main" val="58885071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DF95226-A864-804D-7D74-9433A6EECD80}"/>
              </a:ext>
            </a:extLst>
          </p:cNvPr>
          <p:cNvSpPr>
            <a:spLocks noGrp="1"/>
          </p:cNvSpPr>
          <p:nvPr>
            <p:ph type="title"/>
          </p:nvPr>
        </p:nvSpPr>
        <p:spPr>
          <a:xfrm>
            <a:off x="643467" y="816638"/>
            <a:ext cx="3367359" cy="5224724"/>
          </a:xfrm>
        </p:spPr>
        <p:txBody>
          <a:bodyPr anchor="ctr">
            <a:normAutofit/>
          </a:bodyPr>
          <a:lstStyle/>
          <a:p>
            <a:r>
              <a:rPr lang="en-US"/>
              <a:t>Windows Server 2022</a:t>
            </a:r>
          </a:p>
        </p:txBody>
      </p:sp>
      <p:sp>
        <p:nvSpPr>
          <p:cNvPr id="3" name="Content Placeholder 2">
            <a:extLst>
              <a:ext uri="{FF2B5EF4-FFF2-40B4-BE49-F238E27FC236}">
                <a16:creationId xmlns:a16="http://schemas.microsoft.com/office/drawing/2014/main" id="{9CAC267D-9ED0-FA40-1984-C2612B39FE70}"/>
              </a:ext>
            </a:extLst>
          </p:cNvPr>
          <p:cNvSpPr>
            <a:spLocks noGrp="1"/>
          </p:cNvSpPr>
          <p:nvPr>
            <p:ph idx="1"/>
          </p:nvPr>
        </p:nvSpPr>
        <p:spPr>
          <a:xfrm>
            <a:off x="4654295" y="816638"/>
            <a:ext cx="4619706" cy="5224724"/>
          </a:xfrm>
        </p:spPr>
        <p:txBody>
          <a:bodyPr anchor="ctr">
            <a:normAutofit/>
          </a:bodyPr>
          <a:lstStyle/>
          <a:p>
            <a:pPr>
              <a:lnSpc>
                <a:spcPct val="90000"/>
              </a:lnSpc>
            </a:pPr>
            <a:r>
              <a:rPr lang="en-US" sz="1100" dirty="0"/>
              <a:t>Kerberoasting: Still possible, it  is a fundamental weakness of the Kerberos protocol itself, and Windows Server 2022 is still vulnerable if Service Principal Names (SPNs) are associated with accounts that have weak passwords.</a:t>
            </a:r>
          </a:p>
          <a:p>
            <a:pPr>
              <a:lnSpc>
                <a:spcPct val="90000"/>
              </a:lnSpc>
            </a:pPr>
            <a:r>
              <a:rPr lang="en-US" sz="1100" dirty="0"/>
              <a:t>PTH: still possible: PTH is possible on Windows Server 2022 if misconfigurations exist, such as reusing local administrator credentials across multiple machines or allowing NTLM authentication.</a:t>
            </a:r>
          </a:p>
          <a:p>
            <a:pPr>
              <a:lnSpc>
                <a:spcPct val="90000"/>
              </a:lnSpc>
            </a:pPr>
            <a:r>
              <a:rPr lang="en-US" sz="1100" dirty="0"/>
              <a:t>Pass-the-Ticket (PTT):Still possible: PTT, where an attacker uses stolen Kerberos tickets, remains a viable attack vector, as this is tied to the Kerberos ticket system rather than a specific version of Windows Server.</a:t>
            </a:r>
          </a:p>
          <a:p>
            <a:pPr>
              <a:lnSpc>
                <a:spcPct val="90000"/>
              </a:lnSpc>
            </a:pPr>
            <a:r>
              <a:rPr lang="en-US" sz="1100" dirty="0"/>
              <a:t>Unconstrained </a:t>
            </a:r>
            <a:r>
              <a:rPr lang="en-US" sz="1100" dirty="0" err="1"/>
              <a:t>Delegation:Still</a:t>
            </a:r>
            <a:r>
              <a:rPr lang="en-US" sz="1100" dirty="0"/>
              <a:t> possible if misconfigured: Even in Windows Server 2022, improper delegation settings can lead to privilege escalation attacks. However, newer versions offer better Constrained Delegation and Resource-Based Constrained Delegation (RBCD), which limit the attack surface.</a:t>
            </a:r>
          </a:p>
          <a:p>
            <a:pPr>
              <a:lnSpc>
                <a:spcPct val="90000"/>
              </a:lnSpc>
            </a:pPr>
            <a:r>
              <a:rPr lang="en-US" sz="1100" dirty="0" err="1"/>
              <a:t>GPPasword</a:t>
            </a:r>
            <a:r>
              <a:rPr lang="en-US" sz="1100" dirty="0"/>
              <a:t> patched!</a:t>
            </a:r>
          </a:p>
          <a:p>
            <a:pPr>
              <a:lnSpc>
                <a:spcPct val="90000"/>
              </a:lnSpc>
            </a:pPr>
            <a:r>
              <a:rPr lang="en-US" sz="1100" dirty="0"/>
              <a:t>NTLM Relay Attack :Still possible: NTLM relay attacks can occur if NTLM is enabled and SMB signing or LDAP signing is not enforced. However, Windows Server 2022 offers more robust defenses like enforced signing and Channel Binding Tokens (CBT) to mitigate these attacks.</a:t>
            </a:r>
          </a:p>
          <a:p>
            <a:pPr>
              <a:lnSpc>
                <a:spcPct val="90000"/>
              </a:lnSpc>
            </a:pPr>
            <a:r>
              <a:rPr lang="en-US" sz="1100" dirty="0"/>
              <a:t>Credential Dumping (LSASS) :Still possible if unprotected: Attackers can still dump credentials from LSASS memory using tools like Mimikatz if Credential Guard is not enabled or if other protections like Secure Boot and Virtualization-Based Security (VBS) are not in place.</a:t>
            </a:r>
          </a:p>
        </p:txBody>
      </p:sp>
      <p:sp>
        <p:nvSpPr>
          <p:cNvPr id="4" name="Footer Placeholder 3">
            <a:extLst>
              <a:ext uri="{FF2B5EF4-FFF2-40B4-BE49-F238E27FC236}">
                <a16:creationId xmlns:a16="http://schemas.microsoft.com/office/drawing/2014/main" id="{85E4F9C9-DFAD-31EB-2B18-675C79947A29}"/>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753E3582-A116-138A-3F46-74515109FD18}"/>
              </a:ext>
            </a:extLst>
          </p:cNvPr>
          <p:cNvSpPr>
            <a:spLocks noGrp="1"/>
          </p:cNvSpPr>
          <p:nvPr>
            <p:ph type="sldNum" sz="quarter" idx="12"/>
          </p:nvPr>
        </p:nvSpPr>
        <p:spPr/>
        <p:txBody>
          <a:bodyPr/>
          <a:lstStyle/>
          <a:p>
            <a:fld id="{D57F1E4F-1CFF-5643-939E-217C01CDF565}" type="slidenum">
              <a:rPr lang="en-US" smtClean="0"/>
              <a:pPr/>
              <a:t>64</a:t>
            </a:fld>
            <a:endParaRPr lang="en-US" dirty="0"/>
          </a:p>
        </p:txBody>
      </p:sp>
    </p:spTree>
    <p:extLst>
      <p:ext uri="{BB962C8B-B14F-4D97-AF65-F5344CB8AC3E}">
        <p14:creationId xmlns:p14="http://schemas.microsoft.com/office/powerpoint/2010/main" val="189640464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E05D4-D276-7574-CCCB-5E9F2273634D}"/>
              </a:ext>
            </a:extLst>
          </p:cNvPr>
          <p:cNvSpPr>
            <a:spLocks noGrp="1"/>
          </p:cNvSpPr>
          <p:nvPr>
            <p:ph type="title"/>
          </p:nvPr>
        </p:nvSpPr>
        <p:spPr/>
        <p:txBody>
          <a:bodyPr/>
          <a:lstStyle/>
          <a:p>
            <a:pPr algn="ctr"/>
            <a:r>
              <a:rPr lang="en-US" dirty="0"/>
              <a:t>LAB</a:t>
            </a:r>
          </a:p>
        </p:txBody>
      </p:sp>
      <p:pic>
        <p:nvPicPr>
          <p:cNvPr id="5" name="Content Placeholder 4">
            <a:extLst>
              <a:ext uri="{FF2B5EF4-FFF2-40B4-BE49-F238E27FC236}">
                <a16:creationId xmlns:a16="http://schemas.microsoft.com/office/drawing/2014/main" id="{449715E9-1DDA-867A-3C23-706EBB6740D8}"/>
              </a:ext>
            </a:extLst>
          </p:cNvPr>
          <p:cNvPicPr>
            <a:picLocks noGrp="1" noChangeAspect="1"/>
          </p:cNvPicPr>
          <p:nvPr>
            <p:ph idx="1"/>
          </p:nvPr>
        </p:nvPicPr>
        <p:blipFill>
          <a:blip r:embed="rId2"/>
          <a:stretch>
            <a:fillRect/>
          </a:stretch>
        </p:blipFill>
        <p:spPr>
          <a:xfrm>
            <a:off x="1617371" y="1457082"/>
            <a:ext cx="7014565" cy="4452048"/>
          </a:xfrm>
        </p:spPr>
      </p:pic>
      <p:sp>
        <p:nvSpPr>
          <p:cNvPr id="3" name="Footer Placeholder 2">
            <a:extLst>
              <a:ext uri="{FF2B5EF4-FFF2-40B4-BE49-F238E27FC236}">
                <a16:creationId xmlns:a16="http://schemas.microsoft.com/office/drawing/2014/main" id="{E08A0584-BE99-556A-65A1-7EBAE3D838A5}"/>
              </a:ext>
            </a:extLst>
          </p:cNvPr>
          <p:cNvSpPr>
            <a:spLocks noGrp="1"/>
          </p:cNvSpPr>
          <p:nvPr>
            <p:ph type="ftr" sz="quarter" idx="11"/>
          </p:nvPr>
        </p:nvSpPr>
        <p:spPr/>
        <p:txBody>
          <a:bodyPr/>
          <a:lstStyle/>
          <a:p>
            <a:r>
              <a:rPr lang="en-US"/>
              <a:t>@soheilsec</a:t>
            </a:r>
            <a:endParaRPr lang="en-US" dirty="0"/>
          </a:p>
        </p:txBody>
      </p:sp>
      <p:sp>
        <p:nvSpPr>
          <p:cNvPr id="4" name="Slide Number Placeholder 3">
            <a:extLst>
              <a:ext uri="{FF2B5EF4-FFF2-40B4-BE49-F238E27FC236}">
                <a16:creationId xmlns:a16="http://schemas.microsoft.com/office/drawing/2014/main" id="{43030288-6D7E-8E51-B9E7-654177150246}"/>
              </a:ext>
            </a:extLst>
          </p:cNvPr>
          <p:cNvSpPr>
            <a:spLocks noGrp="1"/>
          </p:cNvSpPr>
          <p:nvPr>
            <p:ph type="sldNum" sz="quarter" idx="12"/>
          </p:nvPr>
        </p:nvSpPr>
        <p:spPr/>
        <p:txBody>
          <a:bodyPr/>
          <a:lstStyle/>
          <a:p>
            <a:fld id="{D57F1E4F-1CFF-5643-939E-217C01CDF565}" type="slidenum">
              <a:rPr lang="en-US" smtClean="0"/>
              <a:pPr/>
              <a:t>65</a:t>
            </a:fld>
            <a:endParaRPr lang="en-US" dirty="0"/>
          </a:p>
        </p:txBody>
      </p:sp>
    </p:spTree>
    <p:extLst>
      <p:ext uri="{BB962C8B-B14F-4D97-AF65-F5344CB8AC3E}">
        <p14:creationId xmlns:p14="http://schemas.microsoft.com/office/powerpoint/2010/main" val="2237662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3376"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133042"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24631"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6597"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5488"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655"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4821"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2154" y="-8467"/>
            <a:ext cx="7109846"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01C262F-0436-AAF8-F082-3B3EB6EB6262}"/>
              </a:ext>
            </a:extLst>
          </p:cNvPr>
          <p:cNvSpPr>
            <a:spLocks noGrp="1"/>
          </p:cNvSpPr>
          <p:nvPr>
            <p:ph type="title"/>
          </p:nvPr>
        </p:nvSpPr>
        <p:spPr>
          <a:xfrm>
            <a:off x="677334" y="609599"/>
            <a:ext cx="3843375" cy="5545667"/>
          </a:xfrm>
        </p:spPr>
        <p:txBody>
          <a:bodyPr anchor="ctr">
            <a:normAutofit/>
          </a:bodyPr>
          <a:lstStyle/>
          <a:p>
            <a:r>
              <a:rPr lang="en-US">
                <a:solidFill>
                  <a:schemeClr val="tx1">
                    <a:lumMod val="85000"/>
                    <a:lumOff val="15000"/>
                  </a:schemeClr>
                </a:solidFill>
              </a:rPr>
              <a:t>Logical AD components</a:t>
            </a:r>
          </a:p>
        </p:txBody>
      </p:sp>
      <p:sp>
        <p:nvSpPr>
          <p:cNvPr id="3" name="Content Placeholder 2">
            <a:extLst>
              <a:ext uri="{FF2B5EF4-FFF2-40B4-BE49-F238E27FC236}">
                <a16:creationId xmlns:a16="http://schemas.microsoft.com/office/drawing/2014/main" id="{5A7BEB46-7F2A-92AC-EDBF-A7344A4AF966}"/>
              </a:ext>
            </a:extLst>
          </p:cNvPr>
          <p:cNvSpPr>
            <a:spLocks noGrp="1"/>
          </p:cNvSpPr>
          <p:nvPr>
            <p:ph idx="1"/>
          </p:nvPr>
        </p:nvSpPr>
        <p:spPr>
          <a:xfrm>
            <a:off x="6116084" y="609600"/>
            <a:ext cx="5511296" cy="5545667"/>
          </a:xfrm>
        </p:spPr>
        <p:txBody>
          <a:bodyPr anchor="ctr">
            <a:normAutofit/>
          </a:bodyPr>
          <a:lstStyle/>
          <a:p>
            <a:r>
              <a:rPr lang="en-US" b="1" dirty="0">
                <a:solidFill>
                  <a:srgbClr val="FFFFFF"/>
                </a:solidFill>
              </a:rPr>
              <a:t>Schema</a:t>
            </a:r>
          </a:p>
          <a:p>
            <a:r>
              <a:rPr lang="en-US" b="1" dirty="0">
                <a:solidFill>
                  <a:srgbClr val="FFFFFF"/>
                </a:solidFill>
              </a:rPr>
              <a:t>Forest</a:t>
            </a:r>
          </a:p>
          <a:p>
            <a:r>
              <a:rPr lang="en-US" dirty="0">
                <a:solidFill>
                  <a:srgbClr val="FFFFFF"/>
                </a:solidFill>
              </a:rPr>
              <a:t>Tree</a:t>
            </a:r>
            <a:endParaRPr lang="en-US" b="1" dirty="0">
              <a:solidFill>
                <a:srgbClr val="FFFFFF"/>
              </a:solidFill>
            </a:endParaRPr>
          </a:p>
          <a:p>
            <a:r>
              <a:rPr lang="en-US" b="1" dirty="0">
                <a:solidFill>
                  <a:srgbClr val="FFFFFF"/>
                </a:solidFill>
              </a:rPr>
              <a:t>Domain</a:t>
            </a:r>
          </a:p>
          <a:p>
            <a:r>
              <a:rPr lang="en-US" b="1" dirty="0">
                <a:solidFill>
                  <a:srgbClr val="FFFFFF"/>
                </a:solidFill>
              </a:rPr>
              <a:t>Child Domain</a:t>
            </a:r>
          </a:p>
          <a:p>
            <a:r>
              <a:rPr lang="en-US" b="1" dirty="0">
                <a:solidFill>
                  <a:srgbClr val="FFFFFF"/>
                </a:solidFill>
              </a:rPr>
              <a:t>Global Catalog</a:t>
            </a:r>
          </a:p>
          <a:p>
            <a:r>
              <a:rPr lang="en-US" b="1" dirty="0">
                <a:solidFill>
                  <a:srgbClr val="FFFFFF"/>
                </a:solidFill>
              </a:rPr>
              <a:t>Organizational Unit (OU)</a:t>
            </a:r>
          </a:p>
          <a:p>
            <a:r>
              <a:rPr lang="en-US" b="1" dirty="0">
                <a:solidFill>
                  <a:srgbClr val="FFFFFF"/>
                </a:solidFill>
              </a:rPr>
              <a:t>Groups</a:t>
            </a:r>
          </a:p>
          <a:p>
            <a:r>
              <a:rPr lang="en-US" b="1" dirty="0">
                <a:solidFill>
                  <a:srgbClr val="FFFFFF"/>
                </a:solidFill>
              </a:rPr>
              <a:t>Users and Computers</a:t>
            </a:r>
          </a:p>
          <a:p>
            <a:r>
              <a:rPr lang="en-US" b="1" dirty="0">
                <a:solidFill>
                  <a:srgbClr val="FFFFFF"/>
                </a:solidFill>
              </a:rPr>
              <a:t>Resources (Files, Printers, etc.)</a:t>
            </a:r>
            <a:endParaRPr lang="en-US" dirty="0">
              <a:solidFill>
                <a:srgbClr val="FFFFFF"/>
              </a:solidFill>
            </a:endParaRPr>
          </a:p>
        </p:txBody>
      </p:sp>
      <p:sp>
        <p:nvSpPr>
          <p:cNvPr id="4" name="Footer Placeholder 3">
            <a:extLst>
              <a:ext uri="{FF2B5EF4-FFF2-40B4-BE49-F238E27FC236}">
                <a16:creationId xmlns:a16="http://schemas.microsoft.com/office/drawing/2014/main" id="{911F1286-3221-41C2-8077-815653DE1E33}"/>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5B4BBCB7-88CF-3B0A-F5A3-5ED7995E2097}"/>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1981857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D2AC220-A776-854F-1D70-B0781FE74E33}"/>
              </a:ext>
            </a:extLst>
          </p:cNvPr>
          <p:cNvSpPr>
            <a:spLocks noGrp="1"/>
          </p:cNvSpPr>
          <p:nvPr>
            <p:ph type="title"/>
          </p:nvPr>
        </p:nvSpPr>
        <p:spPr>
          <a:xfrm>
            <a:off x="643467" y="816638"/>
            <a:ext cx="3367359" cy="5224724"/>
          </a:xfrm>
        </p:spPr>
        <p:txBody>
          <a:bodyPr anchor="ctr">
            <a:normAutofit/>
          </a:bodyPr>
          <a:lstStyle/>
          <a:p>
            <a:r>
              <a:rPr lang="en-US" b="1" dirty="0"/>
              <a:t>Schema</a:t>
            </a:r>
            <a:endParaRPr lang="en-US"/>
          </a:p>
        </p:txBody>
      </p:sp>
      <p:sp>
        <p:nvSpPr>
          <p:cNvPr id="3" name="Content Placeholder 2">
            <a:extLst>
              <a:ext uri="{FF2B5EF4-FFF2-40B4-BE49-F238E27FC236}">
                <a16:creationId xmlns:a16="http://schemas.microsoft.com/office/drawing/2014/main" id="{06EC80F9-0E2E-FE89-0292-988AAA5C1B06}"/>
              </a:ext>
            </a:extLst>
          </p:cNvPr>
          <p:cNvSpPr>
            <a:spLocks noGrp="1"/>
          </p:cNvSpPr>
          <p:nvPr>
            <p:ph idx="1"/>
          </p:nvPr>
        </p:nvSpPr>
        <p:spPr>
          <a:xfrm>
            <a:off x="4654295" y="816638"/>
            <a:ext cx="4619706" cy="5224724"/>
          </a:xfrm>
        </p:spPr>
        <p:txBody>
          <a:bodyPr anchor="ctr">
            <a:normAutofit/>
          </a:bodyPr>
          <a:lstStyle/>
          <a:p>
            <a:r>
              <a:rPr lang="en-US" dirty="0"/>
              <a:t>The </a:t>
            </a:r>
            <a:r>
              <a:rPr lang="en-US" b="1" dirty="0"/>
              <a:t>Schema</a:t>
            </a:r>
            <a:r>
              <a:rPr lang="en-US" dirty="0"/>
              <a:t> is the blueprint for Active Directory. It defines objects and attributes for all other elements within the directory (e.g., users, computers, groups).</a:t>
            </a:r>
          </a:p>
          <a:p>
            <a:r>
              <a:rPr lang="en-US" dirty="0"/>
              <a:t>Every AD forest has only one schema, which all domains within that forest share.</a:t>
            </a:r>
          </a:p>
        </p:txBody>
      </p:sp>
      <p:sp>
        <p:nvSpPr>
          <p:cNvPr id="4" name="Footer Placeholder 3">
            <a:extLst>
              <a:ext uri="{FF2B5EF4-FFF2-40B4-BE49-F238E27FC236}">
                <a16:creationId xmlns:a16="http://schemas.microsoft.com/office/drawing/2014/main" id="{3E5F9491-BACE-AEF5-E7D9-0F74DC4E3732}"/>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726176D2-6B6B-3E6B-C9FD-7292F363E893}"/>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809774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4033D9C-677A-2150-45D3-553B2204C74D}"/>
              </a:ext>
            </a:extLst>
          </p:cNvPr>
          <p:cNvSpPr>
            <a:spLocks noGrp="1"/>
          </p:cNvSpPr>
          <p:nvPr>
            <p:ph type="title"/>
          </p:nvPr>
        </p:nvSpPr>
        <p:spPr>
          <a:xfrm>
            <a:off x="643467" y="816638"/>
            <a:ext cx="3367359" cy="5224724"/>
          </a:xfrm>
        </p:spPr>
        <p:txBody>
          <a:bodyPr anchor="ctr">
            <a:normAutofit/>
          </a:bodyPr>
          <a:lstStyle/>
          <a:p>
            <a:r>
              <a:rPr lang="en-US" dirty="0"/>
              <a:t>Forests</a:t>
            </a:r>
            <a:endParaRPr lang="en-US"/>
          </a:p>
        </p:txBody>
      </p:sp>
      <p:sp>
        <p:nvSpPr>
          <p:cNvPr id="3" name="Content Placeholder 2">
            <a:extLst>
              <a:ext uri="{FF2B5EF4-FFF2-40B4-BE49-F238E27FC236}">
                <a16:creationId xmlns:a16="http://schemas.microsoft.com/office/drawing/2014/main" id="{E540E5EA-8775-5565-F3D0-545D99618E1C}"/>
              </a:ext>
            </a:extLst>
          </p:cNvPr>
          <p:cNvSpPr>
            <a:spLocks noGrp="1"/>
          </p:cNvSpPr>
          <p:nvPr>
            <p:ph idx="1"/>
          </p:nvPr>
        </p:nvSpPr>
        <p:spPr>
          <a:xfrm>
            <a:off x="4654295" y="816638"/>
            <a:ext cx="4619706" cy="5224724"/>
          </a:xfrm>
        </p:spPr>
        <p:txBody>
          <a:bodyPr anchor="ctr">
            <a:normAutofit/>
          </a:bodyPr>
          <a:lstStyle/>
          <a:p>
            <a:pPr>
              <a:lnSpc>
                <a:spcPct val="90000"/>
              </a:lnSpc>
            </a:pPr>
            <a:r>
              <a:rPr lang="en-US" sz="1700"/>
              <a:t>The </a:t>
            </a:r>
            <a:r>
              <a:rPr lang="en-US" sz="1700" b="1"/>
              <a:t>Forest</a:t>
            </a:r>
            <a:r>
              <a:rPr lang="en-US" sz="1700"/>
              <a:t> is the top-level AD container, representing the boundary of an AD instance. It is a collection of one or more AD domains that share the same schema and global catalog.</a:t>
            </a:r>
          </a:p>
          <a:p>
            <a:pPr>
              <a:lnSpc>
                <a:spcPct val="90000"/>
              </a:lnSpc>
            </a:pPr>
            <a:r>
              <a:rPr lang="en-US" sz="1700"/>
              <a:t>All domains in a forest have transitive trust relationships with each other.</a:t>
            </a:r>
          </a:p>
          <a:p>
            <a:pPr>
              <a:lnSpc>
                <a:spcPct val="90000"/>
              </a:lnSpc>
            </a:pPr>
            <a:r>
              <a:rPr lang="en-US" sz="1700"/>
              <a:t>A forest is a collection of one or more domain trees.</a:t>
            </a:r>
          </a:p>
          <a:p>
            <a:pPr>
              <a:lnSpc>
                <a:spcPct val="90000"/>
              </a:lnSpc>
            </a:pPr>
            <a:r>
              <a:rPr lang="en-US" sz="1700"/>
              <a:t>- Share a common schema</a:t>
            </a:r>
          </a:p>
          <a:p>
            <a:pPr>
              <a:lnSpc>
                <a:spcPct val="90000"/>
              </a:lnSpc>
            </a:pPr>
            <a:r>
              <a:rPr lang="en-US" sz="1700"/>
              <a:t>- Share a common configuration partition</a:t>
            </a:r>
          </a:p>
          <a:p>
            <a:pPr>
              <a:lnSpc>
                <a:spcPct val="90000"/>
              </a:lnSpc>
            </a:pPr>
            <a:r>
              <a:rPr lang="en-US" sz="1700"/>
              <a:t>- Share a common global catalog to enable searching</a:t>
            </a:r>
          </a:p>
          <a:p>
            <a:pPr>
              <a:lnSpc>
                <a:spcPct val="90000"/>
              </a:lnSpc>
            </a:pPr>
            <a:r>
              <a:rPr lang="en-US" sz="1700"/>
              <a:t>- Enable trust between all domains in the forest</a:t>
            </a:r>
          </a:p>
          <a:p>
            <a:pPr>
              <a:lnSpc>
                <a:spcPct val="90000"/>
              </a:lnSpc>
            </a:pPr>
            <a:r>
              <a:rPr lang="en-US" sz="1700"/>
              <a:t>- Share the Enterprise Admins and Schema Admins groups </a:t>
            </a:r>
          </a:p>
        </p:txBody>
      </p:sp>
      <p:sp>
        <p:nvSpPr>
          <p:cNvPr id="4" name="Footer Placeholder 3">
            <a:extLst>
              <a:ext uri="{FF2B5EF4-FFF2-40B4-BE49-F238E27FC236}">
                <a16:creationId xmlns:a16="http://schemas.microsoft.com/office/drawing/2014/main" id="{B6B25FC0-8622-B508-AFF3-897B42ED5280}"/>
              </a:ext>
            </a:extLst>
          </p:cNvPr>
          <p:cNvSpPr>
            <a:spLocks noGrp="1"/>
          </p:cNvSpPr>
          <p:nvPr>
            <p:ph type="ftr" sz="quarter" idx="11"/>
          </p:nvPr>
        </p:nvSpPr>
        <p:spPr/>
        <p:txBody>
          <a:bodyPr/>
          <a:lstStyle/>
          <a:p>
            <a:r>
              <a:rPr lang="en-US"/>
              <a:t>@soheilsec</a:t>
            </a:r>
            <a:endParaRPr lang="en-US" dirty="0"/>
          </a:p>
        </p:txBody>
      </p:sp>
      <p:sp>
        <p:nvSpPr>
          <p:cNvPr id="5" name="Slide Number Placeholder 4">
            <a:extLst>
              <a:ext uri="{FF2B5EF4-FFF2-40B4-BE49-F238E27FC236}">
                <a16:creationId xmlns:a16="http://schemas.microsoft.com/office/drawing/2014/main" id="{72E88989-9AD3-8889-64B0-715356205601}"/>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280458401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610</TotalTime>
  <Words>5164</Words>
  <Application>Microsoft Office PowerPoint</Application>
  <PresentationFormat>Widescreen</PresentationFormat>
  <Paragraphs>482</Paragraphs>
  <Slides>65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65</vt:i4>
      </vt:variant>
    </vt:vector>
  </HeadingPairs>
  <TitlesOfParts>
    <vt:vector size="71" baseType="lpstr">
      <vt:lpstr>Aptos</vt:lpstr>
      <vt:lpstr>Arial</vt:lpstr>
      <vt:lpstr>Trebuchet MS</vt:lpstr>
      <vt:lpstr>Wingdings</vt:lpstr>
      <vt:lpstr>Wingdings 3</vt:lpstr>
      <vt:lpstr>Facet</vt:lpstr>
      <vt:lpstr>Active Directory</vt:lpstr>
      <vt:lpstr>Me</vt:lpstr>
      <vt:lpstr>What is the Active Directory?</vt:lpstr>
      <vt:lpstr>As Pentester or Red Teamer Things you should know about AD</vt:lpstr>
      <vt:lpstr>AD DS Data Stores </vt:lpstr>
      <vt:lpstr>Logical AD components</vt:lpstr>
      <vt:lpstr>Logical AD components</vt:lpstr>
      <vt:lpstr>Schema</vt:lpstr>
      <vt:lpstr>Forests</vt:lpstr>
      <vt:lpstr>Trees</vt:lpstr>
      <vt:lpstr>Domains</vt:lpstr>
      <vt:lpstr>Child Domain</vt:lpstr>
      <vt:lpstr>Global Catalog (GC)</vt:lpstr>
      <vt:lpstr>Organizational Units (Ous)</vt:lpstr>
      <vt:lpstr>Groups</vt:lpstr>
      <vt:lpstr>Users and Computers</vt:lpstr>
      <vt:lpstr>Resources (Files, Printers, etc.)</vt:lpstr>
      <vt:lpstr>Logical AD components</vt:lpstr>
      <vt:lpstr>Objects</vt:lpstr>
      <vt:lpstr>Security Identifiers (SID), Relative Identifiers (RID), and Globally Unique Identifiers (GUID)</vt:lpstr>
      <vt:lpstr>Distinguished Names (DN) and User Principal Names (UPN)</vt:lpstr>
      <vt:lpstr>Physical Components of Active Directory</vt:lpstr>
      <vt:lpstr>Domain Controllers</vt:lpstr>
      <vt:lpstr>Global Catalog Servers</vt:lpstr>
      <vt:lpstr>Sites</vt:lpstr>
      <vt:lpstr>Subnets</vt:lpstr>
      <vt:lpstr>Replication</vt:lpstr>
      <vt:lpstr>Read-Only Domain Controllers (RODCs)</vt:lpstr>
      <vt:lpstr>Flexible Single Master Operations (FSMO) Roles</vt:lpstr>
      <vt:lpstr>Active Directory Services</vt:lpstr>
      <vt:lpstr>Active Directory Domain Services (AD DS)</vt:lpstr>
      <vt:lpstr>Active Directory Lightweight Directory Services (AD LDS)</vt:lpstr>
      <vt:lpstr>Active Directory Federation Services (AD FS)</vt:lpstr>
      <vt:lpstr>Active Directory Certificate Services (AD CS)</vt:lpstr>
      <vt:lpstr>Active Directory Rights Management Services (AD RMS)</vt:lpstr>
      <vt:lpstr>Active Directory Replication Services</vt:lpstr>
      <vt:lpstr>Active Directory Web Services (AD WS)</vt:lpstr>
      <vt:lpstr>Active Directory Administrative Center (ADAC)</vt:lpstr>
      <vt:lpstr>Trust</vt:lpstr>
      <vt:lpstr>Types of Trusts in Active Directory</vt:lpstr>
      <vt:lpstr>Parent-Child Trust</vt:lpstr>
      <vt:lpstr>Tree-Root Trust</vt:lpstr>
      <vt:lpstr>External Trust</vt:lpstr>
      <vt:lpstr>Forest Trust</vt:lpstr>
      <vt:lpstr>Shortcut Trust</vt:lpstr>
      <vt:lpstr>Realm Trust</vt:lpstr>
      <vt:lpstr>AD Authentication &amp; Authorization</vt:lpstr>
      <vt:lpstr>Kerberos Authentication Protocol</vt:lpstr>
      <vt:lpstr>NTLM (NT LAN Manager)</vt:lpstr>
      <vt:lpstr>Landscape Kerberos and NTLM authentication protocols</vt:lpstr>
      <vt:lpstr>Kerberos Authentication Steps</vt:lpstr>
      <vt:lpstr>NTLM Authentication Steps</vt:lpstr>
      <vt:lpstr>Comparison Summary of Key Differences</vt:lpstr>
      <vt:lpstr>Active Directory (AD) and the Kernel Mode Connection</vt:lpstr>
      <vt:lpstr>Kerberos and Kernel Mode</vt:lpstr>
      <vt:lpstr>NTLM and Kernel Mode</vt:lpstr>
      <vt:lpstr>Storage</vt:lpstr>
      <vt:lpstr>NTDS (NT Directory Services) Database</vt:lpstr>
      <vt:lpstr>Windows Server 2003</vt:lpstr>
      <vt:lpstr>Windows Server 2008 / 2008 R2</vt:lpstr>
      <vt:lpstr>Windows Server 2012 / 2012 R2</vt:lpstr>
      <vt:lpstr>Windows Server 2016</vt:lpstr>
      <vt:lpstr>Windows Server 2019</vt:lpstr>
      <vt:lpstr>Windows Server 2022</vt:lpstr>
      <vt:lpstr>LAB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soheil hashemi</dc:creator>
  <cp:lastModifiedBy>soheil hashemi</cp:lastModifiedBy>
  <cp:revision>12</cp:revision>
  <dcterms:created xsi:type="dcterms:W3CDTF">2024-10-25T09:17:20Z</dcterms:created>
  <dcterms:modified xsi:type="dcterms:W3CDTF">2024-11-01T08:27:37Z</dcterms:modified>
</cp:coreProperties>
</file>

<file path=docProps/thumbnail.jpeg>
</file>